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mp" ContentType="image/x-em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notesSlides/notesSlide2.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2.xml" ContentType="application/vnd.openxmlformats-officedocument.drawingml.chartshapes+xml"/>
  <Override PartName="/ppt/notesSlides/notesSlide3.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drawings/drawing3.xml" ContentType="application/vnd.openxmlformats-officedocument.drawingml.chartshapes+xml"/>
  <Override PartName="/ppt/notesSlides/notesSlide4.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drawings/drawing4.xml" ContentType="application/vnd.openxmlformats-officedocument.drawingml.chartshapes+xml"/>
  <Override PartName="/ppt/notesSlides/notesSlide5.xml" ContentType="application/vnd.openxmlformats-officedocument.presentationml.notesSlide+xml"/>
  <Override PartName="/ppt/charts/chart5.xml" ContentType="application/vnd.openxmlformats-officedocument.drawingml.chart+xml"/>
  <Override PartName="/ppt/theme/themeOverride1.xml" ContentType="application/vnd.openxmlformats-officedocument.themeOverride+xml"/>
  <Override PartName="/ppt/charts/chart6.xml" ContentType="application/vnd.openxmlformats-officedocument.drawingml.chart+xml"/>
  <Override PartName="/ppt/theme/themeOverride2.xml" ContentType="application/vnd.openxmlformats-officedocument.themeOverride+xml"/>
  <Override PartName="/ppt/charts/chart7.xml" ContentType="application/vnd.openxmlformats-officedocument.drawingml.chart+xml"/>
  <Override PartName="/ppt/charts/style5.xml" ContentType="application/vnd.ms-office.chartstyle+xml"/>
  <Override PartName="/ppt/charts/colors5.xml" ContentType="application/vnd.ms-office.chartcolorstyle+xml"/>
  <Override PartName="/ppt/charts/chart8.xml" ContentType="application/vnd.openxmlformats-officedocument.drawingml.chart+xml"/>
  <Override PartName="/ppt/charts/style6.xml" ContentType="application/vnd.ms-office.chartstyle+xml"/>
  <Override PartName="/ppt/charts/colors6.xml" ContentType="application/vnd.ms-office.chartcolorstyle+xml"/>
  <Override PartName="/ppt/drawings/drawing5.xml" ContentType="application/vnd.openxmlformats-officedocument.drawingml.chartshape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sldIdLst>
    <p:sldId id="6328" r:id="rId2"/>
    <p:sldId id="6332" r:id="rId3"/>
    <p:sldId id="6314" r:id="rId4"/>
    <p:sldId id="6325" r:id="rId5"/>
    <p:sldId id="6322" r:id="rId6"/>
    <p:sldId id="6324" r:id="rId7"/>
    <p:sldId id="585" r:id="rId8"/>
    <p:sldId id="586" r:id="rId9"/>
    <p:sldId id="6329" r:id="rId10"/>
    <p:sldId id="6330" r:id="rId11"/>
    <p:sldId id="6333" r:id="rId12"/>
    <p:sldId id="580" r:id="rId13"/>
    <p:sldId id="374" r:id="rId14"/>
    <p:sldId id="4434" r:id="rId15"/>
    <p:sldId id="6296" r:id="rId16"/>
    <p:sldId id="4441" r:id="rId17"/>
    <p:sldId id="6569" r:id="rId18"/>
    <p:sldId id="6566" r:id="rId19"/>
    <p:sldId id="6363" r:id="rId20"/>
    <p:sldId id="6339" r:id="rId21"/>
    <p:sldId id="6384" r:id="rId22"/>
    <p:sldId id="6543" r:id="rId23"/>
    <p:sldId id="4680" r:id="rId24"/>
    <p:sldId id="4683" r:id="rId25"/>
    <p:sldId id="4018" r:id="rId26"/>
    <p:sldId id="6310" r:id="rId27"/>
    <p:sldId id="6336" r:id="rId28"/>
    <p:sldId id="6337" r:id="rId29"/>
    <p:sldId id="6338" r:id="rId30"/>
    <p:sldId id="6295" r:id="rId31"/>
    <p:sldId id="4491" r:id="rId32"/>
    <p:sldId id="6335" r:id="rId33"/>
  </p:sldIdLst>
  <p:sldSz cx="12192000" cy="6858000"/>
  <p:notesSz cx="7099300" cy="102362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FF"/>
    <a:srgbClr val="1D1D1D"/>
    <a:srgbClr val="A31D99"/>
    <a:srgbClr val="990033"/>
    <a:srgbClr val="CC0000"/>
    <a:srgbClr val="AC21AF"/>
    <a:srgbClr val="990099"/>
    <a:srgbClr val="9900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353" autoAdjust="0"/>
    <p:restoredTop sz="94660"/>
  </p:normalViewPr>
  <p:slideViewPr>
    <p:cSldViewPr snapToGrid="0">
      <p:cViewPr varScale="1">
        <p:scale>
          <a:sx n="106" d="100"/>
          <a:sy n="106" d="100"/>
        </p:scale>
        <p:origin x="108" y="192"/>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chartUserShapes" Target="../drawings/drawing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chartUserShapes" Target="../drawings/drawing4.xml"/></Relationships>
</file>

<file path=ppt/charts/_rels/chart5.xml.rels><?xml version="1.0" encoding="UTF-8" standalone="yes"?>
<Relationships xmlns="http://schemas.openxmlformats.org/package/2006/relationships"><Relationship Id="rId2" Type="http://schemas.openxmlformats.org/officeDocument/2006/relationships/oleObject" Target="https://d.docs.live.net/4e5db855e9eef23b/Dokumenter/SR/Eirik%20Hovedark.xlsx" TargetMode="External"/><Relationship Id="rId1" Type="http://schemas.openxmlformats.org/officeDocument/2006/relationships/themeOverride" Target="../theme/themeOverride1.xml"/></Relationships>
</file>

<file path=ppt/charts/_rels/chart6.xml.rels><?xml version="1.0" encoding="UTF-8" standalone="yes"?>
<Relationships xmlns="http://schemas.openxmlformats.org/package/2006/relationships"><Relationship Id="rId2" Type="http://schemas.openxmlformats.org/officeDocument/2006/relationships/oleObject" Target="file:///\\File-Home-AWF\AWF-Users$\C202A14\Documents\Kopi%20av%20Varehandel%202020%20kopi%20av%20Eirik%20Hovedark%2027.08%20lagret%20senere%20av%20Kyrre%20v1.xlsx" TargetMode="External"/><Relationship Id="rId1" Type="http://schemas.openxmlformats.org/officeDocument/2006/relationships/themeOverride" Target="../theme/themeOverride2.xml"/></Relationships>
</file>

<file path=ppt/charts/_rels/chart7.xml.rels><?xml version="1.0" encoding="UTF-8" standalone="yes"?>
<Relationships xmlns="http://schemas.openxmlformats.org/package/2006/relationships"><Relationship Id="rId3" Type="http://schemas.openxmlformats.org/officeDocument/2006/relationships/oleObject" Target="file:///C:\Users\c202a14\Konjunkturbarometeret%20Utvalgte%20Indekser%202020.xlsx" TargetMode="External"/><Relationship Id="rId2" Type="http://schemas.microsoft.com/office/2011/relationships/chartColorStyle" Target="colors5.xml"/><Relationship Id="rId1" Type="http://schemas.microsoft.com/office/2011/relationships/chartStyle" Target="style5.xml"/></Relationships>
</file>

<file path=ppt/charts/_rels/chart8.xml.rels><?xml version="1.0" encoding="UTF-8" standalone="yes"?>
<Relationships xmlns="http://schemas.openxmlformats.org/package/2006/relationships"><Relationship Id="rId3" Type="http://schemas.openxmlformats.org/officeDocument/2006/relationships/oleObject" Target="file:///C:\Users\c202a14\Konjunkturbarometeret%20Utvalgte%20Indekser%202020.xlsx" TargetMode="Externa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chartUserShapes" Target="../drawings/drawing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7"/>
    </mc:Choice>
    <mc:Fallback>
      <c:style val="7"/>
    </mc:Fallback>
  </mc:AlternateContent>
  <c:chart>
    <c:title>
      <c:tx>
        <c:rich>
          <a:bodyPr rot="0" spcFirstLastPara="1" vertOverflow="ellipsis" vert="horz" wrap="square" anchor="ctr" anchorCtr="1"/>
          <a:lstStyle/>
          <a:p>
            <a:pPr>
              <a:defRPr sz="1080" b="1" i="0" u="none" strike="noStrike" kern="1200" baseline="0">
                <a:solidFill>
                  <a:schemeClr val="tx1">
                    <a:lumMod val="65000"/>
                    <a:lumOff val="35000"/>
                  </a:schemeClr>
                </a:solidFill>
                <a:latin typeface="+mn-lt"/>
                <a:ea typeface="+mn-ea"/>
                <a:cs typeface="+mn-cs"/>
              </a:defRPr>
            </a:pPr>
            <a:r>
              <a:rPr lang="nb-NO" sz="1400" dirty="0"/>
              <a:t>Andel bedrifter (i % som venter oppgang neste 12 måneder))</a:t>
            </a:r>
          </a:p>
        </c:rich>
      </c:tx>
      <c:layout>
        <c:manualLayout>
          <c:xMode val="edge"/>
          <c:yMode val="edge"/>
          <c:x val="2.945556100861673E-2"/>
          <c:y val="2.9046825484202871E-2"/>
        </c:manualLayout>
      </c:layout>
      <c:overlay val="0"/>
      <c:spPr>
        <a:noFill/>
        <a:ln>
          <a:noFill/>
        </a:ln>
        <a:effectLst/>
      </c:spPr>
      <c:txPr>
        <a:bodyPr rot="0" spcFirstLastPara="1" vertOverflow="ellipsis" vert="horz" wrap="square" anchor="ctr" anchorCtr="1"/>
        <a:lstStyle/>
        <a:p>
          <a:pPr>
            <a:defRPr sz="1080" b="1" i="0" u="none" strike="noStrike" kern="1200" baseline="0">
              <a:solidFill>
                <a:schemeClr val="tx1">
                  <a:lumMod val="65000"/>
                  <a:lumOff val="35000"/>
                </a:schemeClr>
              </a:solidFill>
              <a:latin typeface="+mn-lt"/>
              <a:ea typeface="+mn-ea"/>
              <a:cs typeface="+mn-cs"/>
            </a:defRPr>
          </a:pPr>
          <a:endParaRPr lang="nb-NO"/>
        </a:p>
      </c:txPr>
    </c:title>
    <c:autoTitleDeleted val="0"/>
    <c:plotArea>
      <c:layout>
        <c:manualLayout>
          <c:layoutTarget val="inner"/>
          <c:xMode val="edge"/>
          <c:yMode val="edge"/>
          <c:x val="2.8451022853981895E-2"/>
          <c:y val="0.25912308451461696"/>
          <c:w val="0.91251544859163525"/>
          <c:h val="0.62621352686926901"/>
        </c:manualLayout>
      </c:layout>
      <c:barChart>
        <c:barDir val="col"/>
        <c:grouping val="clustered"/>
        <c:varyColors val="0"/>
        <c:ser>
          <c:idx val="0"/>
          <c:order val="0"/>
          <c:tx>
            <c:strRef>
              <c:f>'Ark1'!$B$1</c:f>
              <c:strCache>
                <c:ptCount val="1"/>
                <c:pt idx="0">
                  <c:v>Q4 2014</c:v>
                </c:pt>
              </c:strCache>
            </c:strRef>
          </c:tx>
          <c:spPr>
            <a:solidFill>
              <a:schemeClr val="accent5">
                <a:tint val="38000"/>
              </a:schemeClr>
            </a:solidFill>
            <a:ln>
              <a:noFill/>
            </a:ln>
            <a:effectLst/>
          </c:spPr>
          <c:invertIfNegative val="0"/>
          <c:dLbls>
            <c:delete val="1"/>
          </c:dLbls>
          <c:cat>
            <c:strRef>
              <c:f>'Ark1'!$A$2:$A$8</c:f>
              <c:strCache>
                <c:ptCount val="7"/>
                <c:pt idx="0">
                  <c:v>Hovedindeks</c:v>
                </c:pt>
                <c:pt idx="1">
                  <c:v>Økonomisk utvikling</c:v>
                </c:pt>
                <c:pt idx="2">
                  <c:v>Årsverk</c:v>
                </c:pt>
                <c:pt idx="3">
                  <c:v>Omsetning</c:v>
                </c:pt>
                <c:pt idx="4">
                  <c:v>Lønnsomhet</c:v>
                </c:pt>
                <c:pt idx="5">
                  <c:v>Investeringer</c:v>
                </c:pt>
                <c:pt idx="6">
                  <c:v>Ordrereserve</c:v>
                </c:pt>
              </c:strCache>
            </c:strRef>
          </c:cat>
          <c:val>
            <c:numRef>
              <c:f>'Ark1'!$B$2:$B$8</c:f>
              <c:numCache>
                <c:formatCode>###0.00</c:formatCode>
                <c:ptCount val="7"/>
                <c:pt idx="0">
                  <c:v>57.746212121212125</c:v>
                </c:pt>
                <c:pt idx="1">
                  <c:v>57.985250065121157</c:v>
                </c:pt>
                <c:pt idx="2">
                  <c:v>57.226154814621864</c:v>
                </c:pt>
                <c:pt idx="3">
                  <c:v>67.077515846140543</c:v>
                </c:pt>
                <c:pt idx="4">
                  <c:v>58.894720847442919</c:v>
                </c:pt>
                <c:pt idx="5">
                  <c:v>48.831238603803094</c:v>
                </c:pt>
                <c:pt idx="6">
                  <c:v>56.462392550143292</c:v>
                </c:pt>
              </c:numCache>
            </c:numRef>
          </c:val>
          <c:extLst>
            <c:ext xmlns:c16="http://schemas.microsoft.com/office/drawing/2014/chart" uri="{C3380CC4-5D6E-409C-BE32-E72D297353CC}">
              <c16:uniqueId val="{00000000-0264-42B7-899D-43AC631B9CC0}"/>
            </c:ext>
          </c:extLst>
        </c:ser>
        <c:ser>
          <c:idx val="1"/>
          <c:order val="1"/>
          <c:tx>
            <c:strRef>
              <c:f>'Ark1'!$C$1</c:f>
              <c:strCache>
                <c:ptCount val="1"/>
                <c:pt idx="0">
                  <c:v>Q3 2015</c:v>
                </c:pt>
              </c:strCache>
            </c:strRef>
          </c:tx>
          <c:spPr>
            <a:solidFill>
              <a:schemeClr val="accent5">
                <a:tint val="45000"/>
              </a:schemeClr>
            </a:solidFill>
            <a:ln>
              <a:noFill/>
            </a:ln>
            <a:effectLst/>
            <a:scene3d>
              <a:camera prst="orthographicFront"/>
              <a:lightRig rig="threePt" dir="t"/>
            </a:scene3d>
            <a:sp3d>
              <a:bevelT w="0" h="0"/>
            </a:sp3d>
          </c:spPr>
          <c:invertIfNegative val="0"/>
          <c:dLbls>
            <c:delete val="1"/>
          </c:dLbls>
          <c:cat>
            <c:strRef>
              <c:f>'Ark1'!$A$2:$A$8</c:f>
              <c:strCache>
                <c:ptCount val="7"/>
                <c:pt idx="0">
                  <c:v>Hovedindeks</c:v>
                </c:pt>
                <c:pt idx="1">
                  <c:v>Økonomisk utvikling</c:v>
                </c:pt>
                <c:pt idx="2">
                  <c:v>Årsverk</c:v>
                </c:pt>
                <c:pt idx="3">
                  <c:v>Omsetning</c:v>
                </c:pt>
                <c:pt idx="4">
                  <c:v>Lønnsomhet</c:v>
                </c:pt>
                <c:pt idx="5">
                  <c:v>Investeringer</c:v>
                </c:pt>
                <c:pt idx="6">
                  <c:v>Ordrereserve</c:v>
                </c:pt>
              </c:strCache>
            </c:strRef>
          </c:cat>
          <c:val>
            <c:numRef>
              <c:f>'Ark1'!$C$2:$C$8</c:f>
              <c:numCache>
                <c:formatCode>###0.00</c:formatCode>
                <c:ptCount val="7"/>
                <c:pt idx="0">
                  <c:v>55.727444429042258</c:v>
                </c:pt>
                <c:pt idx="1">
                  <c:v>59.124618714690214</c:v>
                </c:pt>
                <c:pt idx="2">
                  <c:v>57.476555061601125</c:v>
                </c:pt>
                <c:pt idx="3">
                  <c:v>66.429830487075492</c:v>
                </c:pt>
                <c:pt idx="4">
                  <c:v>51.556037795648621</c:v>
                </c:pt>
                <c:pt idx="5">
                  <c:v>46.564963467547038</c:v>
                </c:pt>
                <c:pt idx="6">
                  <c:v>53.212661047691029</c:v>
                </c:pt>
              </c:numCache>
            </c:numRef>
          </c:val>
          <c:extLst>
            <c:ext xmlns:c16="http://schemas.microsoft.com/office/drawing/2014/chart" uri="{C3380CC4-5D6E-409C-BE32-E72D297353CC}">
              <c16:uniqueId val="{00000001-0264-42B7-899D-43AC631B9CC0}"/>
            </c:ext>
          </c:extLst>
        </c:ser>
        <c:ser>
          <c:idx val="2"/>
          <c:order val="2"/>
          <c:tx>
            <c:strRef>
              <c:f>'Ark1'!$D$1</c:f>
              <c:strCache>
                <c:ptCount val="1"/>
                <c:pt idx="0">
                  <c:v>Q4 2015</c:v>
                </c:pt>
              </c:strCache>
            </c:strRef>
          </c:tx>
          <c:spPr>
            <a:solidFill>
              <a:schemeClr val="accent5">
                <a:tint val="53000"/>
              </a:schemeClr>
            </a:solidFill>
            <a:ln>
              <a:noFill/>
            </a:ln>
            <a:effectLst/>
          </c:spPr>
          <c:invertIfNegative val="0"/>
          <c:dLbls>
            <c:delete val="1"/>
          </c:dLbls>
          <c:cat>
            <c:strRef>
              <c:f>'Ark1'!$A$2:$A$8</c:f>
              <c:strCache>
                <c:ptCount val="7"/>
                <c:pt idx="0">
                  <c:v>Hovedindeks</c:v>
                </c:pt>
                <c:pt idx="1">
                  <c:v>Økonomisk utvikling</c:v>
                </c:pt>
                <c:pt idx="2">
                  <c:v>Årsverk</c:v>
                </c:pt>
                <c:pt idx="3">
                  <c:v>Omsetning</c:v>
                </c:pt>
                <c:pt idx="4">
                  <c:v>Lønnsomhet</c:v>
                </c:pt>
                <c:pt idx="5">
                  <c:v>Investeringer</c:v>
                </c:pt>
                <c:pt idx="6">
                  <c:v>Ordrereserve</c:v>
                </c:pt>
              </c:strCache>
            </c:strRef>
          </c:cat>
          <c:val>
            <c:numRef>
              <c:f>'Ark1'!$D$2:$D$8</c:f>
              <c:numCache>
                <c:formatCode>###0.00</c:formatCode>
                <c:ptCount val="7"/>
                <c:pt idx="0">
                  <c:v>49.690376451468978</c:v>
                </c:pt>
                <c:pt idx="1">
                  <c:v>46.152068030174</c:v>
                </c:pt>
                <c:pt idx="2">
                  <c:v>50.752387457844108</c:v>
                </c:pt>
                <c:pt idx="3">
                  <c:v>59.835225360301081</c:v>
                </c:pt>
                <c:pt idx="4">
                  <c:v>48.477047285974784</c:v>
                </c:pt>
                <c:pt idx="5">
                  <c:v>44.407788359369313</c:v>
                </c:pt>
                <c:pt idx="6">
                  <c:v>48.517742215150498</c:v>
                </c:pt>
              </c:numCache>
            </c:numRef>
          </c:val>
          <c:extLst>
            <c:ext xmlns:c16="http://schemas.microsoft.com/office/drawing/2014/chart" uri="{C3380CC4-5D6E-409C-BE32-E72D297353CC}">
              <c16:uniqueId val="{00000002-0264-42B7-899D-43AC631B9CC0}"/>
            </c:ext>
          </c:extLst>
        </c:ser>
        <c:ser>
          <c:idx val="3"/>
          <c:order val="3"/>
          <c:tx>
            <c:strRef>
              <c:f>'Ark1'!$E$1</c:f>
              <c:strCache>
                <c:ptCount val="1"/>
                <c:pt idx="0">
                  <c:v>Q1 2016</c:v>
                </c:pt>
              </c:strCache>
            </c:strRef>
          </c:tx>
          <c:spPr>
            <a:solidFill>
              <a:schemeClr val="accent5">
                <a:tint val="60000"/>
              </a:schemeClr>
            </a:solidFill>
            <a:ln>
              <a:noFill/>
            </a:ln>
            <a:effectLst/>
          </c:spPr>
          <c:invertIfNegative val="0"/>
          <c:dLbls>
            <c:delete val="1"/>
          </c:dLbls>
          <c:cat>
            <c:strRef>
              <c:f>'Ark1'!$A$2:$A$8</c:f>
              <c:strCache>
                <c:ptCount val="7"/>
                <c:pt idx="0">
                  <c:v>Hovedindeks</c:v>
                </c:pt>
                <c:pt idx="1">
                  <c:v>Økonomisk utvikling</c:v>
                </c:pt>
                <c:pt idx="2">
                  <c:v>Årsverk</c:v>
                </c:pt>
                <c:pt idx="3">
                  <c:v>Omsetning</c:v>
                </c:pt>
                <c:pt idx="4">
                  <c:v>Lønnsomhet</c:v>
                </c:pt>
                <c:pt idx="5">
                  <c:v>Investeringer</c:v>
                </c:pt>
                <c:pt idx="6">
                  <c:v>Ordrereserve</c:v>
                </c:pt>
              </c:strCache>
            </c:strRef>
          </c:cat>
          <c:val>
            <c:numRef>
              <c:f>'Ark1'!$E$2:$E$8</c:f>
              <c:numCache>
                <c:formatCode>###0.00</c:formatCode>
                <c:ptCount val="7"/>
                <c:pt idx="0">
                  <c:v>48.408882417138692</c:v>
                </c:pt>
                <c:pt idx="1">
                  <c:v>48.222399115394126</c:v>
                </c:pt>
                <c:pt idx="2">
                  <c:v>48.572973083238971</c:v>
                </c:pt>
                <c:pt idx="3">
                  <c:v>55.753269423800276</c:v>
                </c:pt>
                <c:pt idx="4">
                  <c:v>48.097216947425814</c:v>
                </c:pt>
                <c:pt idx="5">
                  <c:v>41.574403728016115</c:v>
                </c:pt>
                <c:pt idx="6">
                  <c:v>48.233032204956892</c:v>
                </c:pt>
              </c:numCache>
            </c:numRef>
          </c:val>
          <c:extLst>
            <c:ext xmlns:c16="http://schemas.microsoft.com/office/drawing/2014/chart" uri="{C3380CC4-5D6E-409C-BE32-E72D297353CC}">
              <c16:uniqueId val="{00000003-0264-42B7-899D-43AC631B9CC0}"/>
            </c:ext>
          </c:extLst>
        </c:ser>
        <c:ser>
          <c:idx val="4"/>
          <c:order val="4"/>
          <c:tx>
            <c:strRef>
              <c:f>'Ark1'!$F$1</c:f>
              <c:strCache>
                <c:ptCount val="1"/>
                <c:pt idx="0">
                  <c:v>Q3 2016</c:v>
                </c:pt>
              </c:strCache>
            </c:strRef>
          </c:tx>
          <c:spPr>
            <a:solidFill>
              <a:schemeClr val="accent5">
                <a:tint val="67000"/>
              </a:schemeClr>
            </a:solidFill>
            <a:ln>
              <a:noFill/>
            </a:ln>
            <a:effectLst/>
          </c:spPr>
          <c:invertIfNegative val="0"/>
          <c:dLbls>
            <c:delete val="1"/>
          </c:dLbls>
          <c:cat>
            <c:strRef>
              <c:f>'Ark1'!$A$2:$A$8</c:f>
              <c:strCache>
                <c:ptCount val="7"/>
                <c:pt idx="0">
                  <c:v>Hovedindeks</c:v>
                </c:pt>
                <c:pt idx="1">
                  <c:v>Økonomisk utvikling</c:v>
                </c:pt>
                <c:pt idx="2">
                  <c:v>Årsverk</c:v>
                </c:pt>
                <c:pt idx="3">
                  <c:v>Omsetning</c:v>
                </c:pt>
                <c:pt idx="4">
                  <c:v>Lønnsomhet</c:v>
                </c:pt>
                <c:pt idx="5">
                  <c:v>Investeringer</c:v>
                </c:pt>
                <c:pt idx="6">
                  <c:v>Ordrereserve</c:v>
                </c:pt>
              </c:strCache>
            </c:strRef>
          </c:cat>
          <c:val>
            <c:numRef>
              <c:f>'Ark1'!$F$2:$F$8</c:f>
              <c:numCache>
                <c:formatCode>###0.00</c:formatCode>
                <c:ptCount val="7"/>
                <c:pt idx="0">
                  <c:v>56.055118077853557</c:v>
                </c:pt>
                <c:pt idx="1">
                  <c:v>52.918629147427367</c:v>
                </c:pt>
                <c:pt idx="2">
                  <c:v>55.08408208336035</c:v>
                </c:pt>
                <c:pt idx="3">
                  <c:v>65.014789933591828</c:v>
                </c:pt>
                <c:pt idx="4">
                  <c:v>59.253193175964746</c:v>
                </c:pt>
                <c:pt idx="5">
                  <c:v>50.711489881464608</c:v>
                </c:pt>
                <c:pt idx="6">
                  <c:v>53.348524245312412</c:v>
                </c:pt>
              </c:numCache>
            </c:numRef>
          </c:val>
          <c:extLst>
            <c:ext xmlns:c16="http://schemas.microsoft.com/office/drawing/2014/chart" uri="{C3380CC4-5D6E-409C-BE32-E72D297353CC}">
              <c16:uniqueId val="{00000004-0264-42B7-899D-43AC631B9CC0}"/>
            </c:ext>
          </c:extLst>
        </c:ser>
        <c:ser>
          <c:idx val="5"/>
          <c:order val="5"/>
          <c:tx>
            <c:strRef>
              <c:f>'Ark1'!$G$1</c:f>
              <c:strCache>
                <c:ptCount val="1"/>
                <c:pt idx="0">
                  <c:v>Q4 2016</c:v>
                </c:pt>
              </c:strCache>
            </c:strRef>
          </c:tx>
          <c:spPr>
            <a:solidFill>
              <a:schemeClr val="accent5">
                <a:tint val="75000"/>
              </a:schemeClr>
            </a:solidFill>
            <a:ln>
              <a:noFill/>
            </a:ln>
            <a:effectLst/>
          </c:spPr>
          <c:invertIfNegative val="0"/>
          <c:dLbls>
            <c:delete val="1"/>
          </c:dLbls>
          <c:cat>
            <c:strRef>
              <c:f>'Ark1'!$A$2:$A$8</c:f>
              <c:strCache>
                <c:ptCount val="7"/>
                <c:pt idx="0">
                  <c:v>Hovedindeks</c:v>
                </c:pt>
                <c:pt idx="1">
                  <c:v>Økonomisk utvikling</c:v>
                </c:pt>
                <c:pt idx="2">
                  <c:v>Årsverk</c:v>
                </c:pt>
                <c:pt idx="3">
                  <c:v>Omsetning</c:v>
                </c:pt>
                <c:pt idx="4">
                  <c:v>Lønnsomhet</c:v>
                </c:pt>
                <c:pt idx="5">
                  <c:v>Investeringer</c:v>
                </c:pt>
                <c:pt idx="6">
                  <c:v>Ordrereserve</c:v>
                </c:pt>
              </c:strCache>
            </c:strRef>
          </c:cat>
          <c:val>
            <c:numRef>
              <c:f>'Ark1'!$G$2:$G$8</c:f>
              <c:numCache>
                <c:formatCode>###0.00</c:formatCode>
                <c:ptCount val="7"/>
                <c:pt idx="0">
                  <c:v>55.372377832680961</c:v>
                </c:pt>
                <c:pt idx="1">
                  <c:v>52.796608339733588</c:v>
                </c:pt>
                <c:pt idx="2">
                  <c:v>53.393958181038641</c:v>
                </c:pt>
                <c:pt idx="3">
                  <c:v>63.837980055951967</c:v>
                </c:pt>
                <c:pt idx="4">
                  <c:v>55.939245605431118</c:v>
                </c:pt>
                <c:pt idx="5">
                  <c:v>50.15539454731082</c:v>
                </c:pt>
                <c:pt idx="6">
                  <c:v>56.111080266619766</c:v>
                </c:pt>
              </c:numCache>
            </c:numRef>
          </c:val>
          <c:extLst>
            <c:ext xmlns:c16="http://schemas.microsoft.com/office/drawing/2014/chart" uri="{C3380CC4-5D6E-409C-BE32-E72D297353CC}">
              <c16:uniqueId val="{00000005-0264-42B7-899D-43AC631B9CC0}"/>
            </c:ext>
          </c:extLst>
        </c:ser>
        <c:ser>
          <c:idx val="6"/>
          <c:order val="6"/>
          <c:tx>
            <c:strRef>
              <c:f>'Ark1'!$H$1</c:f>
              <c:strCache>
                <c:ptCount val="1"/>
                <c:pt idx="0">
                  <c:v>Q2 2017</c:v>
                </c:pt>
              </c:strCache>
            </c:strRef>
          </c:tx>
          <c:spPr>
            <a:solidFill>
              <a:schemeClr val="accent5">
                <a:tint val="82000"/>
              </a:schemeClr>
            </a:solidFill>
            <a:ln>
              <a:noFill/>
            </a:ln>
            <a:effectLst/>
          </c:spPr>
          <c:invertIfNegative val="0"/>
          <c:dLbls>
            <c:delete val="1"/>
          </c:dLbls>
          <c:cat>
            <c:strRef>
              <c:f>'Ark1'!$A$2:$A$8</c:f>
              <c:strCache>
                <c:ptCount val="7"/>
                <c:pt idx="0">
                  <c:v>Hovedindeks</c:v>
                </c:pt>
                <c:pt idx="1">
                  <c:v>Økonomisk utvikling</c:v>
                </c:pt>
                <c:pt idx="2">
                  <c:v>Årsverk</c:v>
                </c:pt>
                <c:pt idx="3">
                  <c:v>Omsetning</c:v>
                </c:pt>
                <c:pt idx="4">
                  <c:v>Lønnsomhet</c:v>
                </c:pt>
                <c:pt idx="5">
                  <c:v>Investeringer</c:v>
                </c:pt>
                <c:pt idx="6">
                  <c:v>Ordrereserve</c:v>
                </c:pt>
              </c:strCache>
            </c:strRef>
          </c:cat>
          <c:val>
            <c:numRef>
              <c:f>'Ark1'!$H$2:$H$8</c:f>
              <c:numCache>
                <c:formatCode>###0.00</c:formatCode>
                <c:ptCount val="7"/>
                <c:pt idx="0">
                  <c:v>59.953692137019438</c:v>
                </c:pt>
                <c:pt idx="1">
                  <c:v>59.779893709882877</c:v>
                </c:pt>
                <c:pt idx="2">
                  <c:v>61.299555530879985</c:v>
                </c:pt>
                <c:pt idx="3">
                  <c:v>66.185461757457446</c:v>
                </c:pt>
                <c:pt idx="4">
                  <c:v>61.997396724931932</c:v>
                </c:pt>
                <c:pt idx="5">
                  <c:v>51.000718676647978</c:v>
                </c:pt>
                <c:pt idx="6">
                  <c:v>59.459126422316608</c:v>
                </c:pt>
              </c:numCache>
            </c:numRef>
          </c:val>
          <c:extLst>
            <c:ext xmlns:c16="http://schemas.microsoft.com/office/drawing/2014/chart" uri="{C3380CC4-5D6E-409C-BE32-E72D297353CC}">
              <c16:uniqueId val="{00000006-0264-42B7-899D-43AC631B9CC0}"/>
            </c:ext>
          </c:extLst>
        </c:ser>
        <c:ser>
          <c:idx val="7"/>
          <c:order val="7"/>
          <c:tx>
            <c:strRef>
              <c:f>'Ark1'!$I$1</c:f>
              <c:strCache>
                <c:ptCount val="1"/>
                <c:pt idx="0">
                  <c:v>Q3 2017</c:v>
                </c:pt>
              </c:strCache>
            </c:strRef>
          </c:tx>
          <c:spPr>
            <a:solidFill>
              <a:schemeClr val="accent5">
                <a:tint val="89000"/>
              </a:schemeClr>
            </a:solidFill>
            <a:ln>
              <a:noFill/>
            </a:ln>
            <a:effectLst/>
          </c:spPr>
          <c:invertIfNegative val="0"/>
          <c:dLbls>
            <c:delete val="1"/>
          </c:dLbls>
          <c:cat>
            <c:strRef>
              <c:f>'Ark1'!$A$2:$A$8</c:f>
              <c:strCache>
                <c:ptCount val="7"/>
                <c:pt idx="0">
                  <c:v>Hovedindeks</c:v>
                </c:pt>
                <c:pt idx="1">
                  <c:v>Økonomisk utvikling</c:v>
                </c:pt>
                <c:pt idx="2">
                  <c:v>Årsverk</c:v>
                </c:pt>
                <c:pt idx="3">
                  <c:v>Omsetning</c:v>
                </c:pt>
                <c:pt idx="4">
                  <c:v>Lønnsomhet</c:v>
                </c:pt>
                <c:pt idx="5">
                  <c:v>Investeringer</c:v>
                </c:pt>
                <c:pt idx="6">
                  <c:v>Ordrereserve</c:v>
                </c:pt>
              </c:strCache>
            </c:strRef>
          </c:cat>
          <c:val>
            <c:numRef>
              <c:f>'Ark1'!$I$2:$I$8</c:f>
              <c:numCache>
                <c:formatCode>###0.00</c:formatCode>
                <c:ptCount val="7"/>
                <c:pt idx="0">
                  <c:v>59.446696092311392</c:v>
                </c:pt>
                <c:pt idx="1">
                  <c:v>54.222086506460379</c:v>
                </c:pt>
                <c:pt idx="2">
                  <c:v>59.331800362114322</c:v>
                </c:pt>
                <c:pt idx="3">
                  <c:v>71.192555990462935</c:v>
                </c:pt>
                <c:pt idx="4">
                  <c:v>62.271326652416505</c:v>
                </c:pt>
                <c:pt idx="5">
                  <c:v>51.335705274716467</c:v>
                </c:pt>
                <c:pt idx="6">
                  <c:v>58.326701767697799</c:v>
                </c:pt>
              </c:numCache>
            </c:numRef>
          </c:val>
          <c:extLst>
            <c:ext xmlns:c16="http://schemas.microsoft.com/office/drawing/2014/chart" uri="{C3380CC4-5D6E-409C-BE32-E72D297353CC}">
              <c16:uniqueId val="{00000007-0264-42B7-899D-43AC631B9CC0}"/>
            </c:ext>
          </c:extLst>
        </c:ser>
        <c:ser>
          <c:idx val="8"/>
          <c:order val="8"/>
          <c:tx>
            <c:strRef>
              <c:f>'Ark1'!$J$1</c:f>
              <c:strCache>
                <c:ptCount val="1"/>
                <c:pt idx="0">
                  <c:v>Q4 2017</c:v>
                </c:pt>
              </c:strCache>
            </c:strRef>
          </c:tx>
          <c:spPr>
            <a:solidFill>
              <a:schemeClr val="accent5">
                <a:tint val="97000"/>
              </a:schemeClr>
            </a:solidFill>
            <a:ln>
              <a:noFill/>
            </a:ln>
            <a:effectLst/>
          </c:spPr>
          <c:invertIfNegative val="0"/>
          <c:dLbls>
            <c:delete val="1"/>
          </c:dLbls>
          <c:cat>
            <c:strRef>
              <c:f>'Ark1'!$A$2:$A$8</c:f>
              <c:strCache>
                <c:ptCount val="7"/>
                <c:pt idx="0">
                  <c:v>Hovedindeks</c:v>
                </c:pt>
                <c:pt idx="1">
                  <c:v>Økonomisk utvikling</c:v>
                </c:pt>
                <c:pt idx="2">
                  <c:v>Årsverk</c:v>
                </c:pt>
                <c:pt idx="3">
                  <c:v>Omsetning</c:v>
                </c:pt>
                <c:pt idx="4">
                  <c:v>Lønnsomhet</c:v>
                </c:pt>
                <c:pt idx="5">
                  <c:v>Investeringer</c:v>
                </c:pt>
                <c:pt idx="6">
                  <c:v>Ordrereserve</c:v>
                </c:pt>
              </c:strCache>
            </c:strRef>
          </c:cat>
          <c:val>
            <c:numRef>
              <c:f>'Ark1'!$J$2:$J$8</c:f>
              <c:numCache>
                <c:formatCode>###0.00</c:formatCode>
                <c:ptCount val="7"/>
                <c:pt idx="0">
                  <c:v>63.429521879539941</c:v>
                </c:pt>
                <c:pt idx="1">
                  <c:v>61.666666666666671</c:v>
                </c:pt>
                <c:pt idx="2">
                  <c:v>61.268711039551903</c:v>
                </c:pt>
                <c:pt idx="3">
                  <c:v>73.189428359042239</c:v>
                </c:pt>
                <c:pt idx="4">
                  <c:v>65.643878756473512</c:v>
                </c:pt>
                <c:pt idx="5">
                  <c:v>56.230895693183662</c:v>
                </c:pt>
                <c:pt idx="6">
                  <c:v>62.5775507623216</c:v>
                </c:pt>
              </c:numCache>
            </c:numRef>
          </c:val>
          <c:extLst>
            <c:ext xmlns:c16="http://schemas.microsoft.com/office/drawing/2014/chart" uri="{C3380CC4-5D6E-409C-BE32-E72D297353CC}">
              <c16:uniqueId val="{00000008-0264-42B7-899D-43AC631B9CC0}"/>
            </c:ext>
          </c:extLst>
        </c:ser>
        <c:ser>
          <c:idx val="9"/>
          <c:order val="9"/>
          <c:tx>
            <c:strRef>
              <c:f>'Ark1'!$K$1</c:f>
              <c:strCache>
                <c:ptCount val="1"/>
                <c:pt idx="0">
                  <c:v>Q2 2018</c:v>
                </c:pt>
              </c:strCache>
            </c:strRef>
          </c:tx>
          <c:spPr>
            <a:solidFill>
              <a:schemeClr val="accent5">
                <a:shade val="96000"/>
              </a:schemeClr>
            </a:solidFill>
            <a:ln>
              <a:noFill/>
            </a:ln>
            <a:effectLst/>
          </c:spPr>
          <c:invertIfNegative val="0"/>
          <c:dLbls>
            <c:delete val="1"/>
          </c:dLbls>
          <c:cat>
            <c:strRef>
              <c:f>'Ark1'!$A$2:$A$8</c:f>
              <c:strCache>
                <c:ptCount val="7"/>
                <c:pt idx="0">
                  <c:v>Hovedindeks</c:v>
                </c:pt>
                <c:pt idx="1">
                  <c:v>Økonomisk utvikling</c:v>
                </c:pt>
                <c:pt idx="2">
                  <c:v>Årsverk</c:v>
                </c:pt>
                <c:pt idx="3">
                  <c:v>Omsetning</c:v>
                </c:pt>
                <c:pt idx="4">
                  <c:v>Lønnsomhet</c:v>
                </c:pt>
                <c:pt idx="5">
                  <c:v>Investeringer</c:v>
                </c:pt>
                <c:pt idx="6">
                  <c:v>Ordrereserve</c:v>
                </c:pt>
              </c:strCache>
            </c:strRef>
          </c:cat>
          <c:val>
            <c:numRef>
              <c:f>'Ark1'!$K$2:$K$8</c:f>
              <c:numCache>
                <c:formatCode>###0.00</c:formatCode>
                <c:ptCount val="7"/>
                <c:pt idx="0">
                  <c:v>60.707909269205309</c:v>
                </c:pt>
                <c:pt idx="1">
                  <c:v>58.303865608612938</c:v>
                </c:pt>
                <c:pt idx="2">
                  <c:v>61.098878687739791</c:v>
                </c:pt>
                <c:pt idx="3">
                  <c:v>67.729544172278167</c:v>
                </c:pt>
                <c:pt idx="4">
                  <c:v>62.371974764978717</c:v>
                </c:pt>
                <c:pt idx="5">
                  <c:v>54.307209273357415</c:v>
                </c:pt>
                <c:pt idx="6">
                  <c:v>60.435983108264885</c:v>
                </c:pt>
              </c:numCache>
            </c:numRef>
          </c:val>
          <c:extLst>
            <c:ext xmlns:c16="http://schemas.microsoft.com/office/drawing/2014/chart" uri="{C3380CC4-5D6E-409C-BE32-E72D297353CC}">
              <c16:uniqueId val="{00000010-0264-42B7-899D-43AC631B9CC0}"/>
            </c:ext>
          </c:extLst>
        </c:ser>
        <c:ser>
          <c:idx val="10"/>
          <c:order val="10"/>
          <c:tx>
            <c:strRef>
              <c:f>'Ark1'!$L$1</c:f>
              <c:strCache>
                <c:ptCount val="1"/>
                <c:pt idx="0">
                  <c:v>Q3 2018</c:v>
                </c:pt>
              </c:strCache>
            </c:strRef>
          </c:tx>
          <c:spPr>
            <a:solidFill>
              <a:schemeClr val="accent5">
                <a:shade val="88000"/>
              </a:schemeClr>
            </a:solidFill>
            <a:ln>
              <a:noFill/>
            </a:ln>
            <a:effectLst/>
          </c:spPr>
          <c:invertIfNegative val="0"/>
          <c:dLbls>
            <c:delete val="1"/>
          </c:dLbls>
          <c:cat>
            <c:strRef>
              <c:f>'Ark1'!$A$2:$A$8</c:f>
              <c:strCache>
                <c:ptCount val="7"/>
                <c:pt idx="0">
                  <c:v>Hovedindeks</c:v>
                </c:pt>
                <c:pt idx="1">
                  <c:v>Økonomisk utvikling</c:v>
                </c:pt>
                <c:pt idx="2">
                  <c:v>Årsverk</c:v>
                </c:pt>
                <c:pt idx="3">
                  <c:v>Omsetning</c:v>
                </c:pt>
                <c:pt idx="4">
                  <c:v>Lønnsomhet</c:v>
                </c:pt>
                <c:pt idx="5">
                  <c:v>Investeringer</c:v>
                </c:pt>
                <c:pt idx="6">
                  <c:v>Ordrereserve</c:v>
                </c:pt>
              </c:strCache>
            </c:strRef>
          </c:cat>
          <c:val>
            <c:numRef>
              <c:f>'Ark1'!$L$2:$L$8</c:f>
              <c:numCache>
                <c:formatCode>###0.00</c:formatCode>
                <c:ptCount val="7"/>
                <c:pt idx="0">
                  <c:v>63.66724389050497</c:v>
                </c:pt>
                <c:pt idx="1">
                  <c:v>64.562795684742994</c:v>
                </c:pt>
                <c:pt idx="2">
                  <c:v>60.699934787546631</c:v>
                </c:pt>
                <c:pt idx="3">
                  <c:v>72.910148474346101</c:v>
                </c:pt>
                <c:pt idx="4">
                  <c:v>62.681013406410393</c:v>
                </c:pt>
                <c:pt idx="5">
                  <c:v>57.693420869450513</c:v>
                </c:pt>
                <c:pt idx="6">
                  <c:v>63.456150120533131</c:v>
                </c:pt>
              </c:numCache>
            </c:numRef>
          </c:val>
          <c:extLst>
            <c:ext xmlns:c16="http://schemas.microsoft.com/office/drawing/2014/chart" uri="{C3380CC4-5D6E-409C-BE32-E72D297353CC}">
              <c16:uniqueId val="{00000011-0264-42B7-899D-43AC631B9CC0}"/>
            </c:ext>
          </c:extLst>
        </c:ser>
        <c:ser>
          <c:idx val="11"/>
          <c:order val="11"/>
          <c:tx>
            <c:strRef>
              <c:f>'Ark1'!$M$1</c:f>
              <c:strCache>
                <c:ptCount val="1"/>
                <c:pt idx="0">
                  <c:v>Q4 2018</c:v>
                </c:pt>
              </c:strCache>
            </c:strRef>
          </c:tx>
          <c:spPr>
            <a:solidFill>
              <a:schemeClr val="accent5">
                <a:shade val="81000"/>
              </a:schemeClr>
            </a:solidFill>
            <a:ln>
              <a:noFill/>
            </a:ln>
            <a:effectLst/>
          </c:spPr>
          <c:invertIfNegative val="0"/>
          <c:dLbls>
            <c:delete val="1"/>
          </c:dLbls>
          <c:cat>
            <c:strRef>
              <c:f>'Ark1'!$A$2:$A$8</c:f>
              <c:strCache>
                <c:ptCount val="7"/>
                <c:pt idx="0">
                  <c:v>Hovedindeks</c:v>
                </c:pt>
                <c:pt idx="1">
                  <c:v>Økonomisk utvikling</c:v>
                </c:pt>
                <c:pt idx="2">
                  <c:v>Årsverk</c:v>
                </c:pt>
                <c:pt idx="3">
                  <c:v>Omsetning</c:v>
                </c:pt>
                <c:pt idx="4">
                  <c:v>Lønnsomhet</c:v>
                </c:pt>
                <c:pt idx="5">
                  <c:v>Investeringer</c:v>
                </c:pt>
                <c:pt idx="6">
                  <c:v>Ordrereserve</c:v>
                </c:pt>
              </c:strCache>
            </c:strRef>
          </c:cat>
          <c:val>
            <c:numRef>
              <c:f>'Ark1'!$M$2:$M$8</c:f>
              <c:numCache>
                <c:formatCode>###0.00</c:formatCode>
                <c:ptCount val="7"/>
                <c:pt idx="0">
                  <c:v>62.145098929978417</c:v>
                </c:pt>
                <c:pt idx="1">
                  <c:v>60.384228355937886</c:v>
                </c:pt>
                <c:pt idx="2">
                  <c:v>60.620165546819855</c:v>
                </c:pt>
                <c:pt idx="3">
                  <c:v>75.05119299711059</c:v>
                </c:pt>
                <c:pt idx="4">
                  <c:v>65.162225136836241</c:v>
                </c:pt>
                <c:pt idx="5">
                  <c:v>55.85276884261328</c:v>
                </c:pt>
                <c:pt idx="6">
                  <c:v>55.800012700552713</c:v>
                </c:pt>
              </c:numCache>
            </c:numRef>
          </c:val>
          <c:extLst>
            <c:ext xmlns:c16="http://schemas.microsoft.com/office/drawing/2014/chart" uri="{C3380CC4-5D6E-409C-BE32-E72D297353CC}">
              <c16:uniqueId val="{00000000-00CB-4AB6-A1E7-2A04D2B7D574}"/>
            </c:ext>
          </c:extLst>
        </c:ser>
        <c:ser>
          <c:idx val="12"/>
          <c:order val="12"/>
          <c:tx>
            <c:strRef>
              <c:f>'Ark1'!$N$1</c:f>
              <c:strCache>
                <c:ptCount val="1"/>
                <c:pt idx="0">
                  <c:v>Q2 2019</c:v>
                </c:pt>
              </c:strCache>
            </c:strRef>
          </c:tx>
          <c:spPr>
            <a:solidFill>
              <a:schemeClr val="accent5">
                <a:shade val="74000"/>
              </a:schemeClr>
            </a:solidFill>
            <a:ln>
              <a:noFill/>
            </a:ln>
            <a:effectLst/>
          </c:spPr>
          <c:invertIfNegative val="0"/>
          <c:dLbls>
            <c:delete val="1"/>
          </c:dLbls>
          <c:cat>
            <c:strRef>
              <c:f>'Ark1'!$A$2:$A$8</c:f>
              <c:strCache>
                <c:ptCount val="7"/>
                <c:pt idx="0">
                  <c:v>Hovedindeks</c:v>
                </c:pt>
                <c:pt idx="1">
                  <c:v>Økonomisk utvikling</c:v>
                </c:pt>
                <c:pt idx="2">
                  <c:v>Årsverk</c:v>
                </c:pt>
                <c:pt idx="3">
                  <c:v>Omsetning</c:v>
                </c:pt>
                <c:pt idx="4">
                  <c:v>Lønnsomhet</c:v>
                </c:pt>
                <c:pt idx="5">
                  <c:v>Investeringer</c:v>
                </c:pt>
                <c:pt idx="6">
                  <c:v>Ordrereserve</c:v>
                </c:pt>
              </c:strCache>
            </c:strRef>
          </c:cat>
          <c:val>
            <c:numRef>
              <c:f>'Ark1'!$N$2:$N$8</c:f>
              <c:numCache>
                <c:formatCode>###0.00</c:formatCode>
                <c:ptCount val="7"/>
                <c:pt idx="0">
                  <c:v>62.928784093046261</c:v>
                </c:pt>
                <c:pt idx="1">
                  <c:v>62.55052743929992</c:v>
                </c:pt>
                <c:pt idx="2">
                  <c:v>60.211659595878189</c:v>
                </c:pt>
                <c:pt idx="3">
                  <c:v>75.464669260510348</c:v>
                </c:pt>
                <c:pt idx="4">
                  <c:v>60.318698388739534</c:v>
                </c:pt>
                <c:pt idx="5">
                  <c:v>55.655641609941618</c:v>
                </c:pt>
                <c:pt idx="6">
                  <c:v>63.371508263907728</c:v>
                </c:pt>
              </c:numCache>
            </c:numRef>
          </c:val>
          <c:extLst>
            <c:ext xmlns:c16="http://schemas.microsoft.com/office/drawing/2014/chart" uri="{C3380CC4-5D6E-409C-BE32-E72D297353CC}">
              <c16:uniqueId val="{00000000-7DF3-474C-B7EF-FEC5CD8AA7C2}"/>
            </c:ext>
          </c:extLst>
        </c:ser>
        <c:ser>
          <c:idx val="13"/>
          <c:order val="13"/>
          <c:tx>
            <c:strRef>
              <c:f>'Ark1'!$O$1</c:f>
              <c:strCache>
                <c:ptCount val="1"/>
                <c:pt idx="0">
                  <c:v>Q3 2019</c:v>
                </c:pt>
              </c:strCache>
            </c:strRef>
          </c:tx>
          <c:spPr>
            <a:solidFill>
              <a:schemeClr val="accent5">
                <a:shade val="66000"/>
              </a:schemeClr>
            </a:solidFill>
            <a:ln>
              <a:noFill/>
            </a:ln>
            <a:effectLst/>
          </c:spPr>
          <c:invertIfNegative val="0"/>
          <c:dLbls>
            <c:delete val="1"/>
          </c:dLbls>
          <c:cat>
            <c:strRef>
              <c:f>'Ark1'!$A$2:$A$8</c:f>
              <c:strCache>
                <c:ptCount val="7"/>
                <c:pt idx="0">
                  <c:v>Hovedindeks</c:v>
                </c:pt>
                <c:pt idx="1">
                  <c:v>Økonomisk utvikling</c:v>
                </c:pt>
                <c:pt idx="2">
                  <c:v>Årsverk</c:v>
                </c:pt>
                <c:pt idx="3">
                  <c:v>Omsetning</c:v>
                </c:pt>
                <c:pt idx="4">
                  <c:v>Lønnsomhet</c:v>
                </c:pt>
                <c:pt idx="5">
                  <c:v>Investeringer</c:v>
                </c:pt>
                <c:pt idx="6">
                  <c:v>Ordrereserve</c:v>
                </c:pt>
              </c:strCache>
            </c:strRef>
          </c:cat>
          <c:val>
            <c:numRef>
              <c:f>'Ark1'!$O$2:$O$8</c:f>
              <c:numCache>
                <c:formatCode>###0.00</c:formatCode>
                <c:ptCount val="7"/>
                <c:pt idx="0">
                  <c:v>59.177567974416512</c:v>
                </c:pt>
                <c:pt idx="1">
                  <c:v>56.714367011779764</c:v>
                </c:pt>
                <c:pt idx="2">
                  <c:v>58.016271361963305</c:v>
                </c:pt>
                <c:pt idx="3">
                  <c:v>70.487505831263363</c:v>
                </c:pt>
                <c:pt idx="4">
                  <c:v>59.364373972659642</c:v>
                </c:pt>
                <c:pt idx="5">
                  <c:v>51.033617386079719</c:v>
                </c:pt>
                <c:pt idx="6">
                  <c:v>59.44927228275337</c:v>
                </c:pt>
              </c:numCache>
            </c:numRef>
          </c:val>
          <c:extLst>
            <c:ext xmlns:c16="http://schemas.microsoft.com/office/drawing/2014/chart" uri="{C3380CC4-5D6E-409C-BE32-E72D297353CC}">
              <c16:uniqueId val="{00000000-B398-4CA9-B28E-8456E2D39794}"/>
            </c:ext>
          </c:extLst>
        </c:ser>
        <c:ser>
          <c:idx val="14"/>
          <c:order val="14"/>
          <c:tx>
            <c:strRef>
              <c:f>'Ark1'!$P$1</c:f>
              <c:strCache>
                <c:ptCount val="1"/>
                <c:pt idx="0">
                  <c:v>Q4 2019</c:v>
                </c:pt>
              </c:strCache>
            </c:strRef>
          </c:tx>
          <c:spPr>
            <a:solidFill>
              <a:schemeClr val="accent5">
                <a:shade val="59000"/>
              </a:schemeClr>
            </a:solidFill>
            <a:ln>
              <a:noFill/>
            </a:ln>
            <a:effectLst/>
          </c:spPr>
          <c:invertIfNegative val="0"/>
          <c:dLbls>
            <c:delete val="1"/>
          </c:dLbls>
          <c:cat>
            <c:strRef>
              <c:f>'Ark1'!$A$2:$A$8</c:f>
              <c:strCache>
                <c:ptCount val="7"/>
                <c:pt idx="0">
                  <c:v>Hovedindeks</c:v>
                </c:pt>
                <c:pt idx="1">
                  <c:v>Økonomisk utvikling</c:v>
                </c:pt>
                <c:pt idx="2">
                  <c:v>Årsverk</c:v>
                </c:pt>
                <c:pt idx="3">
                  <c:v>Omsetning</c:v>
                </c:pt>
                <c:pt idx="4">
                  <c:v>Lønnsomhet</c:v>
                </c:pt>
                <c:pt idx="5">
                  <c:v>Investeringer</c:v>
                </c:pt>
                <c:pt idx="6">
                  <c:v>Ordrereserve</c:v>
                </c:pt>
              </c:strCache>
            </c:strRef>
          </c:cat>
          <c:val>
            <c:numRef>
              <c:f>'Ark1'!$P$2:$P$8</c:f>
              <c:numCache>
                <c:formatCode>###0.00</c:formatCode>
                <c:ptCount val="7"/>
                <c:pt idx="0">
                  <c:v>56.509398096393284</c:v>
                </c:pt>
                <c:pt idx="1">
                  <c:v>56.119783298408215</c:v>
                </c:pt>
                <c:pt idx="2">
                  <c:v>56.32313339277389</c:v>
                </c:pt>
                <c:pt idx="3">
                  <c:v>62.230559993482636</c:v>
                </c:pt>
                <c:pt idx="4">
                  <c:v>54.447994786127062</c:v>
                </c:pt>
                <c:pt idx="5">
                  <c:v>55.013328867747745</c:v>
                </c:pt>
                <c:pt idx="6">
                  <c:v>54.921588239820004</c:v>
                </c:pt>
              </c:numCache>
            </c:numRef>
          </c:val>
          <c:extLst>
            <c:ext xmlns:c16="http://schemas.microsoft.com/office/drawing/2014/chart" uri="{C3380CC4-5D6E-409C-BE32-E72D297353CC}">
              <c16:uniqueId val="{00000001-7AFA-4348-B76B-73F62AA6D9D5}"/>
            </c:ext>
          </c:extLst>
        </c:ser>
        <c:ser>
          <c:idx val="15"/>
          <c:order val="15"/>
          <c:tx>
            <c:strRef>
              <c:f>'Ark1'!$Q$1</c:f>
              <c:strCache>
                <c:ptCount val="1"/>
                <c:pt idx="0">
                  <c:v>Q2 2020</c:v>
                </c:pt>
              </c:strCache>
            </c:strRef>
          </c:tx>
          <c:spPr>
            <a:solidFill>
              <a:schemeClr val="accent5">
                <a:shade val="52000"/>
              </a:schemeClr>
            </a:solidFill>
            <a:ln>
              <a:noFill/>
            </a:ln>
            <a:effectLst/>
          </c:spPr>
          <c:invertIfNegative val="0"/>
          <c:dLbls>
            <c:delete val="1"/>
          </c:dLbls>
          <c:cat>
            <c:strRef>
              <c:f>'Ark1'!$A$2:$A$8</c:f>
              <c:strCache>
                <c:ptCount val="7"/>
                <c:pt idx="0">
                  <c:v>Hovedindeks</c:v>
                </c:pt>
                <c:pt idx="1">
                  <c:v>Økonomisk utvikling</c:v>
                </c:pt>
                <c:pt idx="2">
                  <c:v>Årsverk</c:v>
                </c:pt>
                <c:pt idx="3">
                  <c:v>Omsetning</c:v>
                </c:pt>
                <c:pt idx="4">
                  <c:v>Lønnsomhet</c:v>
                </c:pt>
                <c:pt idx="5">
                  <c:v>Investeringer</c:v>
                </c:pt>
                <c:pt idx="6">
                  <c:v>Ordrereserve</c:v>
                </c:pt>
              </c:strCache>
            </c:strRef>
          </c:cat>
          <c:val>
            <c:numRef>
              <c:f>'Ark1'!$Q$2:$Q$8</c:f>
              <c:numCache>
                <c:formatCode>###0.00</c:formatCode>
                <c:ptCount val="7"/>
                <c:pt idx="0">
                  <c:v>43.655649062988672</c:v>
                </c:pt>
                <c:pt idx="1">
                  <c:v>49.587867035162589</c:v>
                </c:pt>
                <c:pt idx="2">
                  <c:v>45.545764796544049</c:v>
                </c:pt>
                <c:pt idx="3">
                  <c:v>45.003467621265564</c:v>
                </c:pt>
                <c:pt idx="4">
                  <c:v>41.606619431333137</c:v>
                </c:pt>
                <c:pt idx="5">
                  <c:v>40.337068018729667</c:v>
                </c:pt>
                <c:pt idx="6">
                  <c:v>39.853107474897143</c:v>
                </c:pt>
              </c:numCache>
            </c:numRef>
          </c:val>
          <c:extLst>
            <c:ext xmlns:c16="http://schemas.microsoft.com/office/drawing/2014/chart" uri="{C3380CC4-5D6E-409C-BE32-E72D297353CC}">
              <c16:uniqueId val="{00000005-7AFA-4348-B76B-73F62AA6D9D5}"/>
            </c:ext>
          </c:extLst>
        </c:ser>
        <c:ser>
          <c:idx val="16"/>
          <c:order val="16"/>
          <c:tx>
            <c:strRef>
              <c:f>'Ark1'!$R$1</c:f>
              <c:strCache>
                <c:ptCount val="1"/>
                <c:pt idx="0">
                  <c:v>Q3 2020</c:v>
                </c:pt>
              </c:strCache>
            </c:strRef>
          </c:tx>
          <c:spPr>
            <a:solidFill>
              <a:srgbClr val="FF00FF"/>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bg1"/>
                    </a:solidFill>
                    <a:highlight>
                      <a:srgbClr val="1D1D1D"/>
                    </a:highlight>
                    <a:latin typeface="+mn-lt"/>
                    <a:ea typeface="+mn-ea"/>
                    <a:cs typeface="+mn-cs"/>
                  </a:defRPr>
                </a:pPr>
                <a:endParaRPr lang="nb-NO"/>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strRef>
              <c:f>'Ark1'!$A$2:$A$8</c:f>
              <c:strCache>
                <c:ptCount val="7"/>
                <c:pt idx="0">
                  <c:v>Hovedindeks</c:v>
                </c:pt>
                <c:pt idx="1">
                  <c:v>Økonomisk utvikling</c:v>
                </c:pt>
                <c:pt idx="2">
                  <c:v>Årsverk</c:v>
                </c:pt>
                <c:pt idx="3">
                  <c:v>Omsetning</c:v>
                </c:pt>
                <c:pt idx="4">
                  <c:v>Lønnsomhet</c:v>
                </c:pt>
                <c:pt idx="5">
                  <c:v>Investeringer</c:v>
                </c:pt>
                <c:pt idx="6">
                  <c:v>Ordrereserve</c:v>
                </c:pt>
              </c:strCache>
            </c:strRef>
          </c:cat>
          <c:val>
            <c:numRef>
              <c:f>'Ark1'!$R$2:$R$8</c:f>
              <c:numCache>
                <c:formatCode>###0.00</c:formatCode>
                <c:ptCount val="7"/>
                <c:pt idx="0">
                  <c:v>48.038371333950835</c:v>
                </c:pt>
                <c:pt idx="1">
                  <c:v>47.596787457740589</c:v>
                </c:pt>
                <c:pt idx="2">
                  <c:v>50.282016479472368</c:v>
                </c:pt>
                <c:pt idx="3">
                  <c:v>48.783577796100573</c:v>
                </c:pt>
                <c:pt idx="4">
                  <c:v>49.264184143215843</c:v>
                </c:pt>
                <c:pt idx="5">
                  <c:v>46.670078309027254</c:v>
                </c:pt>
                <c:pt idx="6">
                  <c:v>45.633583818148466</c:v>
                </c:pt>
              </c:numCache>
            </c:numRef>
          </c:val>
          <c:extLst>
            <c:ext xmlns:c16="http://schemas.microsoft.com/office/drawing/2014/chart" uri="{C3380CC4-5D6E-409C-BE32-E72D297353CC}">
              <c16:uniqueId val="{00000006-7AFA-4348-B76B-73F62AA6D9D5}"/>
            </c:ext>
          </c:extLst>
        </c:ser>
        <c:ser>
          <c:idx val="17"/>
          <c:order val="17"/>
          <c:tx>
            <c:strRef>
              <c:f>'Ark1'!$S$1</c:f>
              <c:strCache>
                <c:ptCount val="1"/>
                <c:pt idx="0">
                  <c:v>Kolonne19</c:v>
                </c:pt>
              </c:strCache>
            </c:strRef>
          </c:tx>
          <c:spPr>
            <a:solidFill>
              <a:schemeClr val="accent5">
                <a:shade val="37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65000"/>
                        <a:lumOff val="35000"/>
                      </a:schemeClr>
                    </a:solidFill>
                    <a:latin typeface="+mn-lt"/>
                    <a:ea typeface="+mn-ea"/>
                    <a:cs typeface="+mn-cs"/>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strRef>
              <c:f>'Ark1'!$A$2:$A$8</c:f>
              <c:strCache>
                <c:ptCount val="7"/>
                <c:pt idx="0">
                  <c:v>Hovedindeks</c:v>
                </c:pt>
                <c:pt idx="1">
                  <c:v>Økonomisk utvikling</c:v>
                </c:pt>
                <c:pt idx="2">
                  <c:v>Årsverk</c:v>
                </c:pt>
                <c:pt idx="3">
                  <c:v>Omsetning</c:v>
                </c:pt>
                <c:pt idx="4">
                  <c:v>Lønnsomhet</c:v>
                </c:pt>
                <c:pt idx="5">
                  <c:v>Investeringer</c:v>
                </c:pt>
                <c:pt idx="6">
                  <c:v>Ordrereserve</c:v>
                </c:pt>
              </c:strCache>
            </c:strRef>
          </c:cat>
          <c:val>
            <c:numRef>
              <c:f>'Ark1'!$S$2:$S$8</c:f>
              <c:numCache>
                <c:formatCode>General</c:formatCode>
                <c:ptCount val="7"/>
              </c:numCache>
            </c:numRef>
          </c:val>
          <c:extLst>
            <c:ext xmlns:c16="http://schemas.microsoft.com/office/drawing/2014/chart" uri="{C3380CC4-5D6E-409C-BE32-E72D297353CC}">
              <c16:uniqueId val="{00000008-7AFA-4348-B76B-73F62AA6D9D5}"/>
            </c:ext>
          </c:extLst>
        </c:ser>
        <c:dLbls>
          <c:dLblPos val="inEnd"/>
          <c:showLegendKey val="0"/>
          <c:showVal val="1"/>
          <c:showCatName val="0"/>
          <c:showSerName val="0"/>
          <c:showPercent val="0"/>
          <c:showBubbleSize val="0"/>
        </c:dLbls>
        <c:gapWidth val="100"/>
        <c:axId val="778219664"/>
        <c:axId val="778221232"/>
      </c:barChart>
      <c:catAx>
        <c:axId val="778219664"/>
        <c:scaling>
          <c:orientation val="minMax"/>
        </c:scaling>
        <c:delete val="0"/>
        <c:axPos val="b"/>
        <c:numFmt formatCode="General" sourceLinked="0"/>
        <c:majorTickMark val="out"/>
        <c:minorTickMark val="none"/>
        <c:tickLblPos val="nextTo"/>
        <c:spPr>
          <a:noFill/>
          <a:ln w="15875" cap="flat" cmpd="sng" algn="ctr">
            <a:solidFill>
              <a:srgbClr val="494949"/>
            </a:solidFill>
            <a:prstDash val="solid"/>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nb-NO"/>
          </a:p>
        </c:txPr>
        <c:crossAx val="778221232"/>
        <c:crosses val="autoZero"/>
        <c:auto val="1"/>
        <c:lblAlgn val="ctr"/>
        <c:lblOffset val="100"/>
        <c:tickMarkSkip val="1"/>
        <c:noMultiLvlLbl val="0"/>
      </c:catAx>
      <c:valAx>
        <c:axId val="778221232"/>
        <c:scaling>
          <c:orientation val="minMax"/>
          <c:max val="75"/>
          <c:min val="0"/>
        </c:scaling>
        <c:delete val="0"/>
        <c:axPos val="l"/>
        <c:majorGridlines>
          <c:spPr>
            <a:ln w="9525" cap="flat" cmpd="sng" algn="ctr">
              <a:solidFill>
                <a:srgbClr val="86A17F">
                  <a:alpha val="50000"/>
                </a:srgbClr>
              </a:solidFill>
              <a:prstDash val="solid"/>
              <a:round/>
            </a:ln>
            <a:effectLst/>
          </c:spPr>
        </c:majorGridlines>
        <c:numFmt formatCode="#,##0" sourceLinked="0"/>
        <c:majorTickMark val="out"/>
        <c:minorTickMark val="none"/>
        <c:tickLblPos val="nextTo"/>
        <c:spPr>
          <a:noFill/>
          <a:ln w="6350" cap="flat" cmpd="sng" algn="ctr">
            <a:noFill/>
            <a:prstDash val="solid"/>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nb-NO"/>
          </a:p>
        </c:txPr>
        <c:crossAx val="778219664"/>
        <c:crosses val="autoZero"/>
        <c:crossBetween val="between"/>
      </c:valAx>
      <c:spPr>
        <a:noFill/>
        <a:ln>
          <a:noFill/>
        </a:ln>
        <a:effectLst/>
      </c:spPr>
    </c:plotArea>
    <c:legend>
      <c:legendPos val="b"/>
      <c:legendEntry>
        <c:idx val="17"/>
        <c:delete val="1"/>
      </c:legendEntry>
      <c:layout>
        <c:manualLayout>
          <c:xMode val="edge"/>
          <c:yMode val="edge"/>
          <c:x val="2.0638013703619493E-2"/>
          <c:y val="0.12834142796256084"/>
          <c:w val="0.86917842942842216"/>
          <c:h val="4.436241831627986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legend>
    <c:plotVisOnly val="1"/>
    <c:dispBlanksAs val="gap"/>
    <c:showDLblsOverMax val="0"/>
  </c:chart>
  <c:spPr>
    <a:noFill/>
    <a:ln w="9525" cap="flat" cmpd="sng" algn="ctr">
      <a:noFill/>
      <a:prstDash val="solid"/>
      <a:round/>
    </a:ln>
    <a:effectLst/>
  </c:spPr>
  <c:txPr>
    <a:bodyPr/>
    <a:lstStyle/>
    <a:p>
      <a:pPr>
        <a:defRPr sz="900">
          <a:solidFill>
            <a:schemeClr val="tx1">
              <a:lumMod val="65000"/>
              <a:lumOff val="35000"/>
            </a:schemeClr>
          </a:solidFill>
        </a:defRPr>
      </a:pPr>
      <a:endParaRPr lang="nb-NO"/>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manualLayout>
          <c:layoutTarget val="inner"/>
          <c:xMode val="edge"/>
          <c:yMode val="edge"/>
          <c:x val="5.1388888888888901E-2"/>
          <c:y val="0.18216439963434222"/>
          <c:w val="0.91251544859163525"/>
          <c:h val="0.66644988923933557"/>
        </c:manualLayout>
      </c:layout>
      <c:barChart>
        <c:barDir val="col"/>
        <c:grouping val="clustered"/>
        <c:varyColors val="0"/>
        <c:ser>
          <c:idx val="0"/>
          <c:order val="0"/>
          <c:tx>
            <c:strRef>
              <c:f>'Ark1'!$B$1</c:f>
              <c:strCache>
                <c:ptCount val="1"/>
                <c:pt idx="0">
                  <c:v>Q4 2014</c:v>
                </c:pt>
              </c:strCache>
            </c:strRef>
          </c:tx>
          <c:spPr>
            <a:solidFill>
              <a:schemeClr val="accent5">
                <a:tint val="38000"/>
              </a:schemeClr>
            </a:solidFill>
            <a:ln>
              <a:noFill/>
            </a:ln>
            <a:effectLst/>
            <a:scene3d>
              <a:camera prst="orthographicFront"/>
              <a:lightRig rig="threePt" dir="t"/>
            </a:scene3d>
            <a:sp3d>
              <a:bevelT w="0" h="0"/>
            </a:sp3d>
          </c:spPr>
          <c:invertIfNegative val="0"/>
          <c:dLbls>
            <c:delete val="1"/>
          </c:dLbls>
          <c:cat>
            <c:strRef>
              <c:f>'Ark1'!$A$2:$A$4</c:f>
              <c:strCache>
                <c:ptCount val="3"/>
                <c:pt idx="0">
                  <c:v>Ingen</c:v>
                </c:pt>
                <c:pt idx="1">
                  <c:v>Under 1/3</c:v>
                </c:pt>
                <c:pt idx="2">
                  <c:v>Over 1/3</c:v>
                </c:pt>
              </c:strCache>
            </c:strRef>
          </c:cat>
          <c:val>
            <c:numRef>
              <c:f>'Ark1'!$B$2:$B$4</c:f>
              <c:numCache>
                <c:formatCode>###0.00</c:formatCode>
                <c:ptCount val="3"/>
                <c:pt idx="0">
                  <c:v>54.891304347826136</c:v>
                </c:pt>
                <c:pt idx="1">
                  <c:v>61.19791666666665</c:v>
                </c:pt>
                <c:pt idx="2">
                  <c:v>53.652968036529707</c:v>
                </c:pt>
              </c:numCache>
            </c:numRef>
          </c:val>
          <c:extLst>
            <c:ext xmlns:c16="http://schemas.microsoft.com/office/drawing/2014/chart" uri="{C3380CC4-5D6E-409C-BE32-E72D297353CC}">
              <c16:uniqueId val="{00000000-776B-4193-86D9-EA6ABBE15867}"/>
            </c:ext>
          </c:extLst>
        </c:ser>
        <c:ser>
          <c:idx val="1"/>
          <c:order val="1"/>
          <c:tx>
            <c:strRef>
              <c:f>'Ark1'!$C$1</c:f>
              <c:strCache>
                <c:ptCount val="1"/>
                <c:pt idx="0">
                  <c:v>Q3 2015</c:v>
                </c:pt>
              </c:strCache>
            </c:strRef>
          </c:tx>
          <c:spPr>
            <a:solidFill>
              <a:schemeClr val="accent5">
                <a:tint val="46000"/>
              </a:schemeClr>
            </a:solidFill>
            <a:ln>
              <a:noFill/>
            </a:ln>
            <a:effectLst/>
          </c:spPr>
          <c:invertIfNegative val="0"/>
          <c:dLbls>
            <c:delete val="1"/>
          </c:dLbls>
          <c:cat>
            <c:strRef>
              <c:f>'Ark1'!$A$2:$A$4</c:f>
              <c:strCache>
                <c:ptCount val="3"/>
                <c:pt idx="0">
                  <c:v>Ingen</c:v>
                </c:pt>
                <c:pt idx="1">
                  <c:v>Under 1/3</c:v>
                </c:pt>
                <c:pt idx="2">
                  <c:v>Over 1/3</c:v>
                </c:pt>
              </c:strCache>
            </c:strRef>
          </c:cat>
          <c:val>
            <c:numRef>
              <c:f>'Ark1'!$C$2:$C$4</c:f>
              <c:numCache>
                <c:formatCode>###0.00</c:formatCode>
                <c:ptCount val="3"/>
                <c:pt idx="0">
                  <c:v>52.423822714681442</c:v>
                </c:pt>
                <c:pt idx="1">
                  <c:v>48.697916666666671</c:v>
                </c:pt>
                <c:pt idx="2">
                  <c:v>36.574074074074069</c:v>
                </c:pt>
              </c:numCache>
            </c:numRef>
          </c:val>
          <c:extLst>
            <c:ext xmlns:c16="http://schemas.microsoft.com/office/drawing/2014/chart" uri="{C3380CC4-5D6E-409C-BE32-E72D297353CC}">
              <c16:uniqueId val="{00000001-776B-4193-86D9-EA6ABBE15867}"/>
            </c:ext>
          </c:extLst>
        </c:ser>
        <c:ser>
          <c:idx val="2"/>
          <c:order val="2"/>
          <c:tx>
            <c:strRef>
              <c:f>'Ark1'!$D$1</c:f>
              <c:strCache>
                <c:ptCount val="1"/>
                <c:pt idx="0">
                  <c:v>Q4 2015</c:v>
                </c:pt>
              </c:strCache>
            </c:strRef>
          </c:tx>
          <c:spPr>
            <a:solidFill>
              <a:schemeClr val="accent5">
                <a:tint val="54000"/>
              </a:schemeClr>
            </a:solidFill>
            <a:ln>
              <a:noFill/>
            </a:ln>
            <a:effectLst/>
          </c:spPr>
          <c:invertIfNegative val="0"/>
          <c:dLbls>
            <c:delete val="1"/>
          </c:dLbls>
          <c:cat>
            <c:strRef>
              <c:f>'Ark1'!$A$2:$A$4</c:f>
              <c:strCache>
                <c:ptCount val="3"/>
                <c:pt idx="0">
                  <c:v>Ingen</c:v>
                </c:pt>
                <c:pt idx="1">
                  <c:v>Under 1/3</c:v>
                </c:pt>
                <c:pt idx="2">
                  <c:v>Over 1/3</c:v>
                </c:pt>
              </c:strCache>
            </c:strRef>
          </c:cat>
          <c:val>
            <c:numRef>
              <c:f>'Ark1'!$D$2:$D$4</c:f>
              <c:numCache>
                <c:formatCode>###0.00</c:formatCode>
                <c:ptCount val="3"/>
                <c:pt idx="0">
                  <c:v>50.113843351548297</c:v>
                </c:pt>
                <c:pt idx="1">
                  <c:v>45.896464646464686</c:v>
                </c:pt>
                <c:pt idx="2">
                  <c:v>29.861111111111118</c:v>
                </c:pt>
              </c:numCache>
            </c:numRef>
          </c:val>
          <c:extLst>
            <c:ext xmlns:c16="http://schemas.microsoft.com/office/drawing/2014/chart" uri="{C3380CC4-5D6E-409C-BE32-E72D297353CC}">
              <c16:uniqueId val="{00000002-776B-4193-86D9-EA6ABBE15867}"/>
            </c:ext>
          </c:extLst>
        </c:ser>
        <c:ser>
          <c:idx val="3"/>
          <c:order val="3"/>
          <c:tx>
            <c:strRef>
              <c:f>'Ark1'!$E$1</c:f>
              <c:strCache>
                <c:ptCount val="1"/>
                <c:pt idx="0">
                  <c:v>Q1 2016</c:v>
                </c:pt>
              </c:strCache>
            </c:strRef>
          </c:tx>
          <c:spPr>
            <a:solidFill>
              <a:schemeClr val="accent5">
                <a:tint val="62000"/>
              </a:schemeClr>
            </a:solidFill>
            <a:ln>
              <a:noFill/>
            </a:ln>
            <a:effectLst/>
          </c:spPr>
          <c:invertIfNegative val="0"/>
          <c:dLbls>
            <c:delete val="1"/>
          </c:dLbls>
          <c:cat>
            <c:strRef>
              <c:f>'Ark1'!$A$2:$A$4</c:f>
              <c:strCache>
                <c:ptCount val="3"/>
                <c:pt idx="0">
                  <c:v>Ingen</c:v>
                </c:pt>
                <c:pt idx="1">
                  <c:v>Under 1/3</c:v>
                </c:pt>
                <c:pt idx="2">
                  <c:v>Over 1/3</c:v>
                </c:pt>
              </c:strCache>
            </c:strRef>
          </c:cat>
          <c:val>
            <c:numRef>
              <c:f>'Ark1'!$E$2:$E$4</c:f>
              <c:numCache>
                <c:formatCode>###0.00</c:formatCode>
                <c:ptCount val="3"/>
                <c:pt idx="0">
                  <c:v>49.683544303797476</c:v>
                </c:pt>
                <c:pt idx="1">
                  <c:v>49.444444444444429</c:v>
                </c:pt>
                <c:pt idx="2">
                  <c:v>30.479452054794518</c:v>
                </c:pt>
              </c:numCache>
            </c:numRef>
          </c:val>
          <c:extLst>
            <c:ext xmlns:c16="http://schemas.microsoft.com/office/drawing/2014/chart" uri="{C3380CC4-5D6E-409C-BE32-E72D297353CC}">
              <c16:uniqueId val="{00000003-776B-4193-86D9-EA6ABBE15867}"/>
            </c:ext>
          </c:extLst>
        </c:ser>
        <c:ser>
          <c:idx val="4"/>
          <c:order val="4"/>
          <c:tx>
            <c:strRef>
              <c:f>'Ark1'!$F$1</c:f>
              <c:strCache>
                <c:ptCount val="1"/>
                <c:pt idx="0">
                  <c:v>Q3 2016</c:v>
                </c:pt>
              </c:strCache>
            </c:strRef>
          </c:tx>
          <c:spPr>
            <a:solidFill>
              <a:schemeClr val="accent5">
                <a:tint val="69000"/>
              </a:schemeClr>
            </a:solidFill>
            <a:ln>
              <a:noFill/>
            </a:ln>
            <a:effectLst/>
          </c:spPr>
          <c:invertIfNegative val="0"/>
          <c:dLbls>
            <c:delete val="1"/>
          </c:dLbls>
          <c:cat>
            <c:strRef>
              <c:f>'Ark1'!$A$2:$A$4</c:f>
              <c:strCache>
                <c:ptCount val="3"/>
                <c:pt idx="0">
                  <c:v>Ingen</c:v>
                </c:pt>
                <c:pt idx="1">
                  <c:v>Under 1/3</c:v>
                </c:pt>
                <c:pt idx="2">
                  <c:v>Over 1/3</c:v>
                </c:pt>
              </c:strCache>
            </c:strRef>
          </c:cat>
          <c:val>
            <c:numRef>
              <c:f>'Ark1'!$F$2:$F$4</c:f>
              <c:numCache>
                <c:formatCode>###0.00</c:formatCode>
                <c:ptCount val="3"/>
                <c:pt idx="0">
                  <c:v>54.326513213981251</c:v>
                </c:pt>
                <c:pt idx="1">
                  <c:v>53.373015873015866</c:v>
                </c:pt>
                <c:pt idx="2">
                  <c:v>48.611111111111107</c:v>
                </c:pt>
              </c:numCache>
            </c:numRef>
          </c:val>
          <c:extLst>
            <c:ext xmlns:c16="http://schemas.microsoft.com/office/drawing/2014/chart" uri="{C3380CC4-5D6E-409C-BE32-E72D297353CC}">
              <c16:uniqueId val="{00000004-776B-4193-86D9-EA6ABBE15867}"/>
            </c:ext>
          </c:extLst>
        </c:ser>
        <c:ser>
          <c:idx val="5"/>
          <c:order val="5"/>
          <c:tx>
            <c:strRef>
              <c:f>'Ark1'!$G$1</c:f>
              <c:strCache>
                <c:ptCount val="1"/>
                <c:pt idx="0">
                  <c:v>Q4 2016</c:v>
                </c:pt>
              </c:strCache>
            </c:strRef>
          </c:tx>
          <c:spPr>
            <a:solidFill>
              <a:schemeClr val="accent5">
                <a:tint val="77000"/>
              </a:schemeClr>
            </a:solidFill>
            <a:ln>
              <a:noFill/>
            </a:ln>
            <a:effectLst/>
          </c:spPr>
          <c:invertIfNegative val="0"/>
          <c:dLbls>
            <c:delete val="1"/>
          </c:dLbls>
          <c:cat>
            <c:strRef>
              <c:f>'Ark1'!$A$2:$A$4</c:f>
              <c:strCache>
                <c:ptCount val="3"/>
                <c:pt idx="0">
                  <c:v>Ingen</c:v>
                </c:pt>
                <c:pt idx="1">
                  <c:v>Under 1/3</c:v>
                </c:pt>
                <c:pt idx="2">
                  <c:v>Over 1/3</c:v>
                </c:pt>
              </c:strCache>
            </c:strRef>
          </c:cat>
          <c:val>
            <c:numRef>
              <c:f>'Ark1'!$G$2:$G$4</c:f>
              <c:numCache>
                <c:formatCode>###0.00</c:formatCode>
                <c:ptCount val="3"/>
                <c:pt idx="0">
                  <c:v>55.831099195710486</c:v>
                </c:pt>
                <c:pt idx="1">
                  <c:v>53.793532338308452</c:v>
                </c:pt>
                <c:pt idx="2">
                  <c:v>47.333333333333336</c:v>
                </c:pt>
              </c:numCache>
            </c:numRef>
          </c:val>
          <c:extLst>
            <c:ext xmlns:c16="http://schemas.microsoft.com/office/drawing/2014/chart" uri="{C3380CC4-5D6E-409C-BE32-E72D297353CC}">
              <c16:uniqueId val="{00000005-776B-4193-86D9-EA6ABBE15867}"/>
            </c:ext>
          </c:extLst>
        </c:ser>
        <c:ser>
          <c:idx val="6"/>
          <c:order val="6"/>
          <c:tx>
            <c:strRef>
              <c:f>'Ark1'!$H$1</c:f>
              <c:strCache>
                <c:ptCount val="1"/>
                <c:pt idx="0">
                  <c:v>Q2 2017</c:v>
                </c:pt>
              </c:strCache>
            </c:strRef>
          </c:tx>
          <c:spPr>
            <a:solidFill>
              <a:schemeClr val="accent5">
                <a:tint val="85000"/>
              </a:schemeClr>
            </a:solidFill>
            <a:ln>
              <a:noFill/>
            </a:ln>
            <a:effectLst/>
          </c:spPr>
          <c:invertIfNegative val="0"/>
          <c:dLbls>
            <c:delete val="1"/>
          </c:dLbls>
          <c:cat>
            <c:strRef>
              <c:f>'Ark1'!$A$2:$A$4</c:f>
              <c:strCache>
                <c:ptCount val="3"/>
                <c:pt idx="0">
                  <c:v>Ingen</c:v>
                </c:pt>
                <c:pt idx="1">
                  <c:v>Under 1/3</c:v>
                </c:pt>
                <c:pt idx="2">
                  <c:v>Over 1/3</c:v>
                </c:pt>
              </c:strCache>
            </c:strRef>
          </c:cat>
          <c:val>
            <c:numRef>
              <c:f>'Ark1'!$H$2:$H$4</c:f>
              <c:numCache>
                <c:formatCode>###0.00</c:formatCode>
                <c:ptCount val="3"/>
                <c:pt idx="0">
                  <c:v>59.079903147699767</c:v>
                </c:pt>
                <c:pt idx="1">
                  <c:v>60.517799352750814</c:v>
                </c:pt>
                <c:pt idx="2">
                  <c:v>58.582089552238813</c:v>
                </c:pt>
              </c:numCache>
            </c:numRef>
          </c:val>
          <c:extLst>
            <c:ext xmlns:c16="http://schemas.microsoft.com/office/drawing/2014/chart" uri="{C3380CC4-5D6E-409C-BE32-E72D297353CC}">
              <c16:uniqueId val="{00000006-776B-4193-86D9-EA6ABBE15867}"/>
            </c:ext>
          </c:extLst>
        </c:ser>
        <c:ser>
          <c:idx val="7"/>
          <c:order val="7"/>
          <c:tx>
            <c:strRef>
              <c:f>'Ark1'!$I$1</c:f>
              <c:strCache>
                <c:ptCount val="1"/>
                <c:pt idx="0">
                  <c:v>Q3 2017</c:v>
                </c:pt>
              </c:strCache>
            </c:strRef>
          </c:tx>
          <c:spPr>
            <a:solidFill>
              <a:schemeClr val="accent5">
                <a:tint val="93000"/>
              </a:schemeClr>
            </a:solidFill>
            <a:ln>
              <a:noFill/>
            </a:ln>
            <a:effectLst/>
          </c:spPr>
          <c:invertIfNegative val="0"/>
          <c:dLbls>
            <c:delete val="1"/>
          </c:dLbls>
          <c:cat>
            <c:strRef>
              <c:f>'Ark1'!$A$2:$A$4</c:f>
              <c:strCache>
                <c:ptCount val="3"/>
                <c:pt idx="0">
                  <c:v>Ingen</c:v>
                </c:pt>
                <c:pt idx="1">
                  <c:v>Under 1/3</c:v>
                </c:pt>
                <c:pt idx="2">
                  <c:v>Over 1/3</c:v>
                </c:pt>
              </c:strCache>
            </c:strRef>
          </c:cat>
          <c:val>
            <c:numRef>
              <c:f>'Ark1'!$I$2:$I$4</c:f>
              <c:numCache>
                <c:formatCode>###0.00</c:formatCode>
                <c:ptCount val="3"/>
                <c:pt idx="0">
                  <c:v>57.163742690058463</c:v>
                </c:pt>
                <c:pt idx="1">
                  <c:v>66.030534351145036</c:v>
                </c:pt>
                <c:pt idx="2">
                  <c:v>65.922619047619051</c:v>
                </c:pt>
              </c:numCache>
            </c:numRef>
          </c:val>
          <c:extLst>
            <c:ext xmlns:c16="http://schemas.microsoft.com/office/drawing/2014/chart" uri="{C3380CC4-5D6E-409C-BE32-E72D297353CC}">
              <c16:uniqueId val="{00000007-776B-4193-86D9-EA6ABBE15867}"/>
            </c:ext>
          </c:extLst>
        </c:ser>
        <c:ser>
          <c:idx val="8"/>
          <c:order val="8"/>
          <c:tx>
            <c:strRef>
              <c:f>'Ark1'!$J$1</c:f>
              <c:strCache>
                <c:ptCount val="1"/>
                <c:pt idx="0">
                  <c:v>Q4 2017</c:v>
                </c:pt>
              </c:strCache>
            </c:strRef>
          </c:tx>
          <c:spPr>
            <a:solidFill>
              <a:schemeClr val="accent5"/>
            </a:solidFill>
            <a:ln>
              <a:noFill/>
            </a:ln>
            <a:effectLst/>
          </c:spPr>
          <c:invertIfNegative val="0"/>
          <c:dLbls>
            <c:delete val="1"/>
          </c:dLbls>
          <c:cat>
            <c:strRef>
              <c:f>'Ark1'!$A$2:$A$4</c:f>
              <c:strCache>
                <c:ptCount val="3"/>
                <c:pt idx="0">
                  <c:v>Ingen</c:v>
                </c:pt>
                <c:pt idx="1">
                  <c:v>Under 1/3</c:v>
                </c:pt>
                <c:pt idx="2">
                  <c:v>Over 1/3</c:v>
                </c:pt>
              </c:strCache>
            </c:strRef>
          </c:cat>
          <c:val>
            <c:numRef>
              <c:f>'Ark1'!$J$2:$J$4</c:f>
              <c:numCache>
                <c:formatCode>###0.00</c:formatCode>
                <c:ptCount val="3"/>
                <c:pt idx="0">
                  <c:v>59.80753480753485</c:v>
                </c:pt>
                <c:pt idx="1">
                  <c:v>63.531353135313545</c:v>
                </c:pt>
                <c:pt idx="2">
                  <c:v>67.619047619047649</c:v>
                </c:pt>
              </c:numCache>
            </c:numRef>
          </c:val>
          <c:extLst>
            <c:ext xmlns:c16="http://schemas.microsoft.com/office/drawing/2014/chart" uri="{C3380CC4-5D6E-409C-BE32-E72D297353CC}">
              <c16:uniqueId val="{00000008-776B-4193-86D9-EA6ABBE15867}"/>
            </c:ext>
          </c:extLst>
        </c:ser>
        <c:ser>
          <c:idx val="9"/>
          <c:order val="9"/>
          <c:tx>
            <c:strRef>
              <c:f>'Ark1'!$K$1</c:f>
              <c:strCache>
                <c:ptCount val="1"/>
                <c:pt idx="0">
                  <c:v>Q2 2018</c:v>
                </c:pt>
              </c:strCache>
            </c:strRef>
          </c:tx>
          <c:spPr>
            <a:solidFill>
              <a:schemeClr val="accent5">
                <a:shade val="92000"/>
              </a:schemeClr>
            </a:solidFill>
            <a:ln>
              <a:noFill/>
            </a:ln>
            <a:effectLst/>
          </c:spPr>
          <c:invertIfNegative val="0"/>
          <c:dLbls>
            <c:delete val="1"/>
          </c:dLbls>
          <c:cat>
            <c:strRef>
              <c:f>'Ark1'!$A$2:$A$4</c:f>
              <c:strCache>
                <c:ptCount val="3"/>
                <c:pt idx="0">
                  <c:v>Ingen</c:v>
                </c:pt>
                <c:pt idx="1">
                  <c:v>Under 1/3</c:v>
                </c:pt>
                <c:pt idx="2">
                  <c:v>Over 1/3</c:v>
                </c:pt>
              </c:strCache>
            </c:strRef>
          </c:cat>
          <c:val>
            <c:numRef>
              <c:f>'Ark1'!$K$2:$K$4</c:f>
              <c:numCache>
                <c:formatCode>###0.00</c:formatCode>
                <c:ptCount val="3"/>
                <c:pt idx="0">
                  <c:v>59.982014388489205</c:v>
                </c:pt>
                <c:pt idx="1">
                  <c:v>69.082125603864696</c:v>
                </c:pt>
                <c:pt idx="2">
                  <c:v>71.547619047619051</c:v>
                </c:pt>
              </c:numCache>
            </c:numRef>
          </c:val>
          <c:extLst>
            <c:ext xmlns:c16="http://schemas.microsoft.com/office/drawing/2014/chart" uri="{C3380CC4-5D6E-409C-BE32-E72D297353CC}">
              <c16:uniqueId val="{00000010-776B-4193-86D9-EA6ABBE15867}"/>
            </c:ext>
          </c:extLst>
        </c:ser>
        <c:ser>
          <c:idx val="10"/>
          <c:order val="10"/>
          <c:tx>
            <c:strRef>
              <c:f>'Ark1'!$L$1</c:f>
              <c:strCache>
                <c:ptCount val="1"/>
                <c:pt idx="0">
                  <c:v>Q3 2018</c:v>
                </c:pt>
              </c:strCache>
            </c:strRef>
          </c:tx>
          <c:spPr>
            <a:solidFill>
              <a:schemeClr val="accent5">
                <a:shade val="84000"/>
              </a:schemeClr>
            </a:solidFill>
            <a:ln>
              <a:noFill/>
            </a:ln>
            <a:effectLst/>
          </c:spPr>
          <c:invertIfNegative val="0"/>
          <c:dLbls>
            <c:delete val="1"/>
          </c:dLbls>
          <c:cat>
            <c:strRef>
              <c:f>'Ark1'!$A$2:$A$4</c:f>
              <c:strCache>
                <c:ptCount val="3"/>
                <c:pt idx="0">
                  <c:v>Ingen</c:v>
                </c:pt>
                <c:pt idx="1">
                  <c:v>Under 1/3</c:v>
                </c:pt>
                <c:pt idx="2">
                  <c:v>Over 1/3</c:v>
                </c:pt>
              </c:strCache>
            </c:strRef>
          </c:cat>
          <c:val>
            <c:numRef>
              <c:f>'Ark1'!$L$2:$L$4</c:f>
              <c:numCache>
                <c:formatCode>###0.00</c:formatCode>
                <c:ptCount val="3"/>
                <c:pt idx="0">
                  <c:v>60.853066180935059</c:v>
                </c:pt>
                <c:pt idx="1">
                  <c:v>68.95424836601309</c:v>
                </c:pt>
                <c:pt idx="2">
                  <c:v>71.103896103896105</c:v>
                </c:pt>
              </c:numCache>
            </c:numRef>
          </c:val>
          <c:extLst>
            <c:ext xmlns:c16="http://schemas.microsoft.com/office/drawing/2014/chart" uri="{C3380CC4-5D6E-409C-BE32-E72D297353CC}">
              <c16:uniqueId val="{00000011-776B-4193-86D9-EA6ABBE15867}"/>
            </c:ext>
          </c:extLst>
        </c:ser>
        <c:ser>
          <c:idx val="11"/>
          <c:order val="11"/>
          <c:tx>
            <c:strRef>
              <c:f>'Ark1'!$M$1</c:f>
              <c:strCache>
                <c:ptCount val="1"/>
                <c:pt idx="0">
                  <c:v>Q4 2018</c:v>
                </c:pt>
              </c:strCache>
            </c:strRef>
          </c:tx>
          <c:spPr>
            <a:solidFill>
              <a:schemeClr val="accent5">
                <a:shade val="76000"/>
              </a:schemeClr>
            </a:solidFill>
            <a:ln>
              <a:noFill/>
            </a:ln>
            <a:effectLst/>
          </c:spPr>
          <c:invertIfNegative val="0"/>
          <c:dLbls>
            <c:delete val="1"/>
          </c:dLbls>
          <c:cat>
            <c:strRef>
              <c:f>'Ark1'!$A$2:$A$4</c:f>
              <c:strCache>
                <c:ptCount val="3"/>
                <c:pt idx="0">
                  <c:v>Ingen</c:v>
                </c:pt>
                <c:pt idx="1">
                  <c:v>Under 1/3</c:v>
                </c:pt>
                <c:pt idx="2">
                  <c:v>Over 1/3</c:v>
                </c:pt>
              </c:strCache>
            </c:strRef>
          </c:cat>
          <c:val>
            <c:numRef>
              <c:f>'Ark1'!$M$2:$M$4</c:f>
              <c:numCache>
                <c:formatCode>###0.00</c:formatCode>
                <c:ptCount val="3"/>
                <c:pt idx="0">
                  <c:v>60.948581560283685</c:v>
                </c:pt>
                <c:pt idx="1">
                  <c:v>66.041666666666686</c:v>
                </c:pt>
                <c:pt idx="2">
                  <c:v>72.794117647058826</c:v>
                </c:pt>
              </c:numCache>
            </c:numRef>
          </c:val>
          <c:extLst>
            <c:ext xmlns:c16="http://schemas.microsoft.com/office/drawing/2014/chart" uri="{C3380CC4-5D6E-409C-BE32-E72D297353CC}">
              <c16:uniqueId val="{00000000-8F9B-4BF6-87B9-A15DD84AD459}"/>
            </c:ext>
          </c:extLst>
        </c:ser>
        <c:ser>
          <c:idx val="12"/>
          <c:order val="12"/>
          <c:tx>
            <c:strRef>
              <c:f>'Ark1'!$N$1</c:f>
              <c:strCache>
                <c:ptCount val="1"/>
                <c:pt idx="0">
                  <c:v>Q2 2019</c:v>
                </c:pt>
              </c:strCache>
            </c:strRef>
          </c:tx>
          <c:spPr>
            <a:solidFill>
              <a:schemeClr val="accent5">
                <a:shade val="68000"/>
              </a:schemeClr>
            </a:solidFill>
            <a:ln>
              <a:noFill/>
            </a:ln>
            <a:effectLst/>
          </c:spPr>
          <c:invertIfNegative val="0"/>
          <c:dLbls>
            <c:delete val="1"/>
          </c:dLbls>
          <c:cat>
            <c:strRef>
              <c:f>'Ark1'!$A$2:$A$4</c:f>
              <c:strCache>
                <c:ptCount val="3"/>
                <c:pt idx="0">
                  <c:v>Ingen</c:v>
                </c:pt>
                <c:pt idx="1">
                  <c:v>Under 1/3</c:v>
                </c:pt>
                <c:pt idx="2">
                  <c:v>Over 1/3</c:v>
                </c:pt>
              </c:strCache>
            </c:strRef>
          </c:cat>
          <c:val>
            <c:numRef>
              <c:f>'Ark1'!$N$2:$N$4</c:f>
              <c:numCache>
                <c:formatCode>###0.00</c:formatCode>
                <c:ptCount val="3"/>
                <c:pt idx="0">
                  <c:v>59.591503267973906</c:v>
                </c:pt>
                <c:pt idx="1">
                  <c:v>66.804029304029299</c:v>
                </c:pt>
                <c:pt idx="2">
                  <c:v>75.099206349206383</c:v>
                </c:pt>
              </c:numCache>
            </c:numRef>
          </c:val>
          <c:extLst>
            <c:ext xmlns:c16="http://schemas.microsoft.com/office/drawing/2014/chart" uri="{C3380CC4-5D6E-409C-BE32-E72D297353CC}">
              <c16:uniqueId val="{00000000-AA3C-42B9-8FD7-5A909951889D}"/>
            </c:ext>
          </c:extLst>
        </c:ser>
        <c:ser>
          <c:idx val="13"/>
          <c:order val="13"/>
          <c:tx>
            <c:strRef>
              <c:f>'Ark1'!$O$1</c:f>
              <c:strCache>
                <c:ptCount val="1"/>
                <c:pt idx="0">
                  <c:v>Q3 2019</c:v>
                </c:pt>
              </c:strCache>
            </c:strRef>
          </c:tx>
          <c:spPr>
            <a:solidFill>
              <a:schemeClr val="accent5">
                <a:shade val="61000"/>
              </a:schemeClr>
            </a:solidFill>
            <a:ln>
              <a:noFill/>
            </a:ln>
            <a:effectLst/>
          </c:spPr>
          <c:invertIfNegative val="0"/>
          <c:dLbls>
            <c:delete val="1"/>
          </c:dLbls>
          <c:cat>
            <c:strRef>
              <c:f>'Ark1'!$A$2:$A$4</c:f>
              <c:strCache>
                <c:ptCount val="3"/>
                <c:pt idx="0">
                  <c:v>Ingen</c:v>
                </c:pt>
                <c:pt idx="1">
                  <c:v>Under 1/3</c:v>
                </c:pt>
                <c:pt idx="2">
                  <c:v>Over 1/3</c:v>
                </c:pt>
              </c:strCache>
            </c:strRef>
          </c:cat>
          <c:val>
            <c:numRef>
              <c:f>'Ark1'!$O$2:$O$4</c:f>
              <c:numCache>
                <c:formatCode>###0.00</c:formatCode>
                <c:ptCount val="3"/>
                <c:pt idx="0">
                  <c:v>60.265282583621705</c:v>
                </c:pt>
                <c:pt idx="1">
                  <c:v>67.592592592592553</c:v>
                </c:pt>
                <c:pt idx="2">
                  <c:v>76.767676767676747</c:v>
                </c:pt>
              </c:numCache>
            </c:numRef>
          </c:val>
          <c:extLst>
            <c:ext xmlns:c16="http://schemas.microsoft.com/office/drawing/2014/chart" uri="{C3380CC4-5D6E-409C-BE32-E72D297353CC}">
              <c16:uniqueId val="{00000000-D60B-4AFB-8F3D-7C911FF5DA92}"/>
            </c:ext>
          </c:extLst>
        </c:ser>
        <c:ser>
          <c:idx val="14"/>
          <c:order val="14"/>
          <c:tx>
            <c:strRef>
              <c:f>'Ark1'!$P$1</c:f>
              <c:strCache>
                <c:ptCount val="1"/>
                <c:pt idx="0">
                  <c:v>Q4 2019</c:v>
                </c:pt>
              </c:strCache>
            </c:strRef>
          </c:tx>
          <c:spPr>
            <a:solidFill>
              <a:schemeClr val="accent5">
                <a:shade val="53000"/>
              </a:schemeClr>
            </a:solidFill>
            <a:ln>
              <a:noFill/>
            </a:ln>
            <a:effectLst/>
          </c:spPr>
          <c:invertIfNegative val="0"/>
          <c:dLbls>
            <c:delete val="1"/>
          </c:dLbls>
          <c:cat>
            <c:strRef>
              <c:f>'Ark1'!$A$2:$A$4</c:f>
              <c:strCache>
                <c:ptCount val="3"/>
                <c:pt idx="0">
                  <c:v>Ingen</c:v>
                </c:pt>
                <c:pt idx="1">
                  <c:v>Under 1/3</c:v>
                </c:pt>
                <c:pt idx="2">
                  <c:v>Over 1/3</c:v>
                </c:pt>
              </c:strCache>
            </c:strRef>
          </c:cat>
          <c:val>
            <c:numRef>
              <c:f>'Ark1'!$P$2:$P$4</c:f>
              <c:numCache>
                <c:formatCode>###0.00</c:formatCode>
                <c:ptCount val="3"/>
                <c:pt idx="0">
                  <c:v>57.158469945355158</c:v>
                </c:pt>
                <c:pt idx="1">
                  <c:v>63.10541310541312</c:v>
                </c:pt>
                <c:pt idx="2">
                  <c:v>67.195767195767218</c:v>
                </c:pt>
              </c:numCache>
            </c:numRef>
          </c:val>
          <c:extLst>
            <c:ext xmlns:c16="http://schemas.microsoft.com/office/drawing/2014/chart" uri="{C3380CC4-5D6E-409C-BE32-E72D297353CC}">
              <c16:uniqueId val="{00000002-ECE6-40F1-BE31-E1F79E8A1390}"/>
            </c:ext>
          </c:extLst>
        </c:ser>
        <c:ser>
          <c:idx val="15"/>
          <c:order val="15"/>
          <c:tx>
            <c:strRef>
              <c:f>'Ark1'!$Q$1</c:f>
              <c:strCache>
                <c:ptCount val="1"/>
                <c:pt idx="0">
                  <c:v>Q2 2020</c:v>
                </c:pt>
              </c:strCache>
            </c:strRef>
          </c:tx>
          <c:spPr>
            <a:solidFill>
              <a:schemeClr val="accent5">
                <a:shade val="45000"/>
              </a:schemeClr>
            </a:solidFill>
            <a:ln>
              <a:noFill/>
            </a:ln>
            <a:effectLst/>
          </c:spPr>
          <c:invertIfNegative val="0"/>
          <c:dLbls>
            <c:delete val="1"/>
          </c:dLbls>
          <c:cat>
            <c:strRef>
              <c:f>'Ark1'!$A$2:$A$4</c:f>
              <c:strCache>
                <c:ptCount val="3"/>
                <c:pt idx="0">
                  <c:v>Ingen</c:v>
                </c:pt>
                <c:pt idx="1">
                  <c:v>Under 1/3</c:v>
                </c:pt>
                <c:pt idx="2">
                  <c:v>Over 1/3</c:v>
                </c:pt>
              </c:strCache>
            </c:strRef>
          </c:cat>
          <c:val>
            <c:numRef>
              <c:f>'Ark1'!$Q$2:$Q$4</c:f>
              <c:numCache>
                <c:formatCode>###0.00</c:formatCode>
                <c:ptCount val="3"/>
                <c:pt idx="0">
                  <c:v>44.972164231036871</c:v>
                </c:pt>
                <c:pt idx="1">
                  <c:v>39.417989417989432</c:v>
                </c:pt>
                <c:pt idx="2">
                  <c:v>36.702127659574472</c:v>
                </c:pt>
              </c:numCache>
            </c:numRef>
          </c:val>
          <c:extLst>
            <c:ext xmlns:c16="http://schemas.microsoft.com/office/drawing/2014/chart" uri="{C3380CC4-5D6E-409C-BE32-E72D297353CC}">
              <c16:uniqueId val="{00000000-0830-4233-8506-EEE2682FA0FB}"/>
            </c:ext>
          </c:extLst>
        </c:ser>
        <c:ser>
          <c:idx val="16"/>
          <c:order val="16"/>
          <c:tx>
            <c:strRef>
              <c:f>'Ark1'!$R$1</c:f>
              <c:strCache>
                <c:ptCount val="1"/>
                <c:pt idx="0">
                  <c:v>Q3 2020</c:v>
                </c:pt>
              </c:strCache>
            </c:strRef>
          </c:tx>
          <c:spPr>
            <a:solidFill>
              <a:srgbClr val="FF00FF"/>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bg1"/>
                    </a:solidFill>
                    <a:highlight>
                      <a:srgbClr val="000000"/>
                    </a:highlight>
                    <a:latin typeface="+mn-lt"/>
                    <a:ea typeface="+mn-ea"/>
                    <a:cs typeface="+mn-cs"/>
                  </a:defRPr>
                </a:pPr>
                <a:endParaRPr lang="nb-NO"/>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strRef>
              <c:f>'Ark1'!$A$2:$A$4</c:f>
              <c:strCache>
                <c:ptCount val="3"/>
                <c:pt idx="0">
                  <c:v>Ingen</c:v>
                </c:pt>
                <c:pt idx="1">
                  <c:v>Under 1/3</c:v>
                </c:pt>
                <c:pt idx="2">
                  <c:v>Over 1/3</c:v>
                </c:pt>
              </c:strCache>
            </c:strRef>
          </c:cat>
          <c:val>
            <c:numRef>
              <c:f>'Ark1'!$R$2:$R$4</c:f>
              <c:numCache>
                <c:formatCode>###0.00</c:formatCode>
                <c:ptCount val="3"/>
                <c:pt idx="0">
                  <c:v>51.772324471711009</c:v>
                </c:pt>
                <c:pt idx="1">
                  <c:v>48.790322580645174</c:v>
                </c:pt>
                <c:pt idx="2">
                  <c:v>41.86046511627908</c:v>
                </c:pt>
              </c:numCache>
            </c:numRef>
          </c:val>
          <c:extLst>
            <c:ext xmlns:c16="http://schemas.microsoft.com/office/drawing/2014/chart" uri="{C3380CC4-5D6E-409C-BE32-E72D297353CC}">
              <c16:uniqueId val="{00000000-1946-48C5-97CB-F3FEB83446D2}"/>
            </c:ext>
          </c:extLst>
        </c:ser>
        <c:dLbls>
          <c:dLblPos val="inEnd"/>
          <c:showLegendKey val="0"/>
          <c:showVal val="1"/>
          <c:showCatName val="0"/>
          <c:showSerName val="0"/>
          <c:showPercent val="0"/>
          <c:showBubbleSize val="0"/>
        </c:dLbls>
        <c:gapWidth val="176"/>
        <c:axId val="778221624"/>
        <c:axId val="778222016"/>
      </c:barChart>
      <c:catAx>
        <c:axId val="778221624"/>
        <c:scaling>
          <c:orientation val="minMax"/>
        </c:scaling>
        <c:delete val="0"/>
        <c:axPos val="b"/>
        <c:numFmt formatCode="General" sourceLinked="0"/>
        <c:majorTickMark val="none"/>
        <c:minorTickMark val="none"/>
        <c:tickLblPos val="nextTo"/>
        <c:spPr>
          <a:noFill/>
          <a:ln w="15875" cap="flat" cmpd="sng" algn="ctr">
            <a:solidFill>
              <a:srgbClr val="494949"/>
            </a:solidFill>
            <a:prstDash val="solid"/>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nb-NO"/>
          </a:p>
        </c:txPr>
        <c:crossAx val="778222016"/>
        <c:crosses val="autoZero"/>
        <c:auto val="1"/>
        <c:lblAlgn val="ctr"/>
        <c:lblOffset val="100"/>
        <c:noMultiLvlLbl val="0"/>
      </c:catAx>
      <c:valAx>
        <c:axId val="778222016"/>
        <c:scaling>
          <c:orientation val="minMax"/>
          <c:max val="80"/>
        </c:scaling>
        <c:delete val="0"/>
        <c:axPos val="l"/>
        <c:majorGridlines>
          <c:spPr>
            <a:ln w="9525" cap="flat" cmpd="sng" algn="ctr">
              <a:solidFill>
                <a:srgbClr val="86A17F">
                  <a:alpha val="50000"/>
                </a:srgbClr>
              </a:solidFill>
              <a:prstDash val="solid"/>
              <a:round/>
            </a:ln>
            <a:effectLst/>
          </c:spPr>
        </c:majorGridlines>
        <c:numFmt formatCode="#,##0" sourceLinked="0"/>
        <c:majorTickMark val="out"/>
        <c:minorTickMark val="none"/>
        <c:tickLblPos val="nextTo"/>
        <c:spPr>
          <a:noFill/>
          <a:ln w="6350" cap="flat" cmpd="sng" algn="ctr">
            <a:noFill/>
            <a:prstDash val="solid"/>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nb-NO"/>
          </a:p>
        </c:txPr>
        <c:crossAx val="778221624"/>
        <c:crosses val="autoZero"/>
        <c:crossBetween val="between"/>
      </c:valAx>
      <c:spPr>
        <a:noFill/>
        <a:ln>
          <a:noFill/>
        </a:ln>
        <a:effectLst/>
      </c:spPr>
    </c:plotArea>
    <c:legend>
      <c:legendPos val="b"/>
      <c:layout>
        <c:manualLayout>
          <c:xMode val="edge"/>
          <c:yMode val="edge"/>
          <c:x val="0.1179960432558924"/>
          <c:y val="0.1255094636712418"/>
          <c:w val="0.88200395674410759"/>
          <c:h val="4.7192731859394002E-2"/>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nb-NO"/>
        </a:p>
      </c:txPr>
    </c:legend>
    <c:plotVisOnly val="1"/>
    <c:dispBlanksAs val="gap"/>
    <c:showDLblsOverMax val="0"/>
  </c:chart>
  <c:spPr>
    <a:noFill/>
    <a:ln w="9525" cap="flat" cmpd="sng" algn="ctr">
      <a:noFill/>
      <a:prstDash val="solid"/>
      <a:round/>
    </a:ln>
    <a:effectLst/>
  </c:spPr>
  <c:txPr>
    <a:bodyPr/>
    <a:lstStyle/>
    <a:p>
      <a:pPr>
        <a:defRPr sz="1000">
          <a:solidFill>
            <a:schemeClr val="tx1">
              <a:lumMod val="65000"/>
              <a:lumOff val="35000"/>
            </a:schemeClr>
          </a:solidFill>
        </a:defRPr>
      </a:pPr>
      <a:endParaRPr lang="nb-NO"/>
    </a:p>
  </c:txPr>
  <c:externalData r:id="rId3">
    <c:autoUpdate val="0"/>
  </c:externalData>
  <c:userShapes r:id="rId4"/>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7"/>
    </mc:Choice>
    <mc:Fallback>
      <c:style val="7"/>
    </mc:Fallback>
  </mc:AlternateContent>
  <c:chart>
    <c:title>
      <c:tx>
        <c:rich>
          <a:bodyPr rot="0" spcFirstLastPara="1" vertOverflow="ellipsis" vert="horz" wrap="square" anchor="ctr" anchorCtr="1"/>
          <a:lstStyle/>
          <a:p>
            <a:pPr>
              <a:defRPr sz="1080" b="1" i="0" u="none" strike="noStrike" kern="1200" baseline="0">
                <a:solidFill>
                  <a:schemeClr val="tx1">
                    <a:lumMod val="65000"/>
                    <a:lumOff val="35000"/>
                  </a:schemeClr>
                </a:solidFill>
                <a:latin typeface="+mn-lt"/>
                <a:ea typeface="+mn-ea"/>
                <a:cs typeface="+mn-cs"/>
              </a:defRPr>
            </a:pPr>
            <a:r>
              <a:rPr lang="nb-NO" dirty="0"/>
              <a:t>Bedrifter med mer enn 1/3 av omsetning mot oljen (% som venter oppgang)</a:t>
            </a:r>
          </a:p>
        </c:rich>
      </c:tx>
      <c:layout>
        <c:manualLayout>
          <c:xMode val="edge"/>
          <c:yMode val="edge"/>
          <c:x val="2.945556100861673E-2"/>
          <c:y val="2.9046825484202871E-2"/>
        </c:manualLayout>
      </c:layout>
      <c:overlay val="0"/>
      <c:spPr>
        <a:noFill/>
        <a:ln>
          <a:noFill/>
        </a:ln>
        <a:effectLst/>
      </c:spPr>
      <c:txPr>
        <a:bodyPr rot="0" spcFirstLastPara="1" vertOverflow="ellipsis" vert="horz" wrap="square" anchor="ctr" anchorCtr="1"/>
        <a:lstStyle/>
        <a:p>
          <a:pPr>
            <a:defRPr sz="1080" b="1" i="0" u="none" strike="noStrike" kern="1200" baseline="0">
              <a:solidFill>
                <a:schemeClr val="tx1">
                  <a:lumMod val="65000"/>
                  <a:lumOff val="35000"/>
                </a:schemeClr>
              </a:solidFill>
              <a:latin typeface="+mn-lt"/>
              <a:ea typeface="+mn-ea"/>
              <a:cs typeface="+mn-cs"/>
            </a:defRPr>
          </a:pPr>
          <a:endParaRPr lang="nb-NO"/>
        </a:p>
      </c:txPr>
    </c:title>
    <c:autoTitleDeleted val="0"/>
    <c:plotArea>
      <c:layout>
        <c:manualLayout>
          <c:layoutTarget val="inner"/>
          <c:xMode val="edge"/>
          <c:yMode val="edge"/>
          <c:x val="4.8261014412774549E-2"/>
          <c:y val="0.20128328709053739"/>
          <c:w val="0.91251544859163525"/>
          <c:h val="0.62621352686926901"/>
        </c:manualLayout>
      </c:layout>
      <c:barChart>
        <c:barDir val="col"/>
        <c:grouping val="clustered"/>
        <c:varyColors val="0"/>
        <c:ser>
          <c:idx val="0"/>
          <c:order val="0"/>
          <c:tx>
            <c:strRef>
              <c:f>'Ark1'!$B$1</c:f>
              <c:strCache>
                <c:ptCount val="1"/>
                <c:pt idx="0">
                  <c:v>Q4 2014</c:v>
                </c:pt>
              </c:strCache>
            </c:strRef>
          </c:tx>
          <c:spPr>
            <a:solidFill>
              <a:schemeClr val="accent5">
                <a:tint val="38000"/>
              </a:schemeClr>
            </a:solidFill>
            <a:ln>
              <a:noFill/>
            </a:ln>
            <a:effectLst/>
          </c:spPr>
          <c:invertIfNegative val="0"/>
          <c:dLbls>
            <c:delete val="1"/>
          </c:dLbls>
          <c:cat>
            <c:strRef>
              <c:f>'Ark1'!$A$2:$A$8</c:f>
              <c:strCache>
                <c:ptCount val="7"/>
                <c:pt idx="0">
                  <c:v>Hovedindeks</c:v>
                </c:pt>
                <c:pt idx="1">
                  <c:v>Økonomisk utvikling</c:v>
                </c:pt>
                <c:pt idx="2">
                  <c:v>Årsverk</c:v>
                </c:pt>
                <c:pt idx="3">
                  <c:v>Omsetning</c:v>
                </c:pt>
                <c:pt idx="4">
                  <c:v>Lønnsomhet</c:v>
                </c:pt>
                <c:pt idx="5">
                  <c:v>Investeringer</c:v>
                </c:pt>
                <c:pt idx="6">
                  <c:v>Ordrereserve</c:v>
                </c:pt>
              </c:strCache>
            </c:strRef>
          </c:cat>
          <c:val>
            <c:numRef>
              <c:f>'Ark1'!$B$2:$B$8</c:f>
              <c:numCache>
                <c:formatCode>###0.00</c:formatCode>
                <c:ptCount val="7"/>
                <c:pt idx="0">
                  <c:v>53.652968036529707</c:v>
                </c:pt>
                <c:pt idx="1">
                  <c:v>49.999999999999986</c:v>
                </c:pt>
                <c:pt idx="2">
                  <c:v>53.424657534246577</c:v>
                </c:pt>
                <c:pt idx="3">
                  <c:v>57.534246575342465</c:v>
                </c:pt>
                <c:pt idx="4">
                  <c:v>57.534246575342479</c:v>
                </c:pt>
                <c:pt idx="5">
                  <c:v>44.520547945205479</c:v>
                </c:pt>
                <c:pt idx="6">
                  <c:v>58.904109589041084</c:v>
                </c:pt>
              </c:numCache>
            </c:numRef>
          </c:val>
          <c:extLst>
            <c:ext xmlns:c16="http://schemas.microsoft.com/office/drawing/2014/chart" uri="{C3380CC4-5D6E-409C-BE32-E72D297353CC}">
              <c16:uniqueId val="{00000000-0264-42B7-899D-43AC631B9CC0}"/>
            </c:ext>
          </c:extLst>
        </c:ser>
        <c:ser>
          <c:idx val="1"/>
          <c:order val="1"/>
          <c:tx>
            <c:strRef>
              <c:f>'Ark1'!$C$1</c:f>
              <c:strCache>
                <c:ptCount val="1"/>
                <c:pt idx="0">
                  <c:v>Q3 2015</c:v>
                </c:pt>
              </c:strCache>
            </c:strRef>
          </c:tx>
          <c:spPr>
            <a:solidFill>
              <a:schemeClr val="accent5">
                <a:tint val="46000"/>
              </a:schemeClr>
            </a:solidFill>
            <a:ln>
              <a:noFill/>
            </a:ln>
            <a:effectLst/>
            <a:scene3d>
              <a:camera prst="orthographicFront"/>
              <a:lightRig rig="threePt" dir="t"/>
            </a:scene3d>
            <a:sp3d>
              <a:bevelT w="0" h="0"/>
            </a:sp3d>
          </c:spPr>
          <c:invertIfNegative val="0"/>
          <c:dLbls>
            <c:delete val="1"/>
          </c:dLbls>
          <c:cat>
            <c:strRef>
              <c:f>'Ark1'!$A$2:$A$8</c:f>
              <c:strCache>
                <c:ptCount val="7"/>
                <c:pt idx="0">
                  <c:v>Hovedindeks</c:v>
                </c:pt>
                <c:pt idx="1">
                  <c:v>Økonomisk utvikling</c:v>
                </c:pt>
                <c:pt idx="2">
                  <c:v>Årsverk</c:v>
                </c:pt>
                <c:pt idx="3">
                  <c:v>Omsetning</c:v>
                </c:pt>
                <c:pt idx="4">
                  <c:v>Lønnsomhet</c:v>
                </c:pt>
                <c:pt idx="5">
                  <c:v>Investeringer</c:v>
                </c:pt>
                <c:pt idx="6">
                  <c:v>Ordrereserve</c:v>
                </c:pt>
              </c:strCache>
            </c:strRef>
          </c:cat>
          <c:val>
            <c:numRef>
              <c:f>'Ark1'!$C$2:$C$8</c:f>
              <c:numCache>
                <c:formatCode>###0.00</c:formatCode>
                <c:ptCount val="7"/>
                <c:pt idx="0">
                  <c:v>36.574074074074069</c:v>
                </c:pt>
                <c:pt idx="1">
                  <c:v>36.666666666666657</c:v>
                </c:pt>
                <c:pt idx="2">
                  <c:v>43.33333333333335</c:v>
                </c:pt>
                <c:pt idx="3">
                  <c:v>38.888888888888879</c:v>
                </c:pt>
                <c:pt idx="4">
                  <c:v>30.555555555555546</c:v>
                </c:pt>
                <c:pt idx="5">
                  <c:v>33.888888888888893</c:v>
                </c:pt>
                <c:pt idx="6">
                  <c:v>36.111111111111121</c:v>
                </c:pt>
              </c:numCache>
            </c:numRef>
          </c:val>
          <c:extLst>
            <c:ext xmlns:c16="http://schemas.microsoft.com/office/drawing/2014/chart" uri="{C3380CC4-5D6E-409C-BE32-E72D297353CC}">
              <c16:uniqueId val="{00000001-0264-42B7-899D-43AC631B9CC0}"/>
            </c:ext>
          </c:extLst>
        </c:ser>
        <c:ser>
          <c:idx val="2"/>
          <c:order val="2"/>
          <c:tx>
            <c:strRef>
              <c:f>'Ark1'!$D$1</c:f>
              <c:strCache>
                <c:ptCount val="1"/>
                <c:pt idx="0">
                  <c:v>Q4 2015</c:v>
                </c:pt>
              </c:strCache>
            </c:strRef>
          </c:tx>
          <c:spPr>
            <a:solidFill>
              <a:schemeClr val="accent5">
                <a:tint val="54000"/>
              </a:schemeClr>
            </a:solidFill>
            <a:ln>
              <a:noFill/>
            </a:ln>
            <a:effectLst/>
          </c:spPr>
          <c:invertIfNegative val="0"/>
          <c:dLbls>
            <c:delete val="1"/>
          </c:dLbls>
          <c:cat>
            <c:strRef>
              <c:f>'Ark1'!$A$2:$A$8</c:f>
              <c:strCache>
                <c:ptCount val="7"/>
                <c:pt idx="0">
                  <c:v>Hovedindeks</c:v>
                </c:pt>
                <c:pt idx="1">
                  <c:v>Økonomisk utvikling</c:v>
                </c:pt>
                <c:pt idx="2">
                  <c:v>Årsverk</c:v>
                </c:pt>
                <c:pt idx="3">
                  <c:v>Omsetning</c:v>
                </c:pt>
                <c:pt idx="4">
                  <c:v>Lønnsomhet</c:v>
                </c:pt>
                <c:pt idx="5">
                  <c:v>Investeringer</c:v>
                </c:pt>
                <c:pt idx="6">
                  <c:v>Ordrereserve</c:v>
                </c:pt>
              </c:strCache>
            </c:strRef>
          </c:cat>
          <c:val>
            <c:numRef>
              <c:f>'Ark1'!$D$2:$D$8</c:f>
              <c:numCache>
                <c:formatCode>###0.00</c:formatCode>
                <c:ptCount val="7"/>
                <c:pt idx="0">
                  <c:v>29.861111111111118</c:v>
                </c:pt>
                <c:pt idx="1">
                  <c:v>18.452380952380956</c:v>
                </c:pt>
                <c:pt idx="2">
                  <c:v>35.119047619047628</c:v>
                </c:pt>
                <c:pt idx="3">
                  <c:v>30.952380952380953</c:v>
                </c:pt>
                <c:pt idx="4">
                  <c:v>27.976190476190485</c:v>
                </c:pt>
                <c:pt idx="5">
                  <c:v>29.761904761904752</c:v>
                </c:pt>
                <c:pt idx="6">
                  <c:v>36.904761904761912</c:v>
                </c:pt>
              </c:numCache>
            </c:numRef>
          </c:val>
          <c:extLst>
            <c:ext xmlns:c16="http://schemas.microsoft.com/office/drawing/2014/chart" uri="{C3380CC4-5D6E-409C-BE32-E72D297353CC}">
              <c16:uniqueId val="{00000002-0264-42B7-899D-43AC631B9CC0}"/>
            </c:ext>
          </c:extLst>
        </c:ser>
        <c:ser>
          <c:idx val="3"/>
          <c:order val="3"/>
          <c:tx>
            <c:strRef>
              <c:f>'Ark1'!$E$1</c:f>
              <c:strCache>
                <c:ptCount val="1"/>
                <c:pt idx="0">
                  <c:v>Q1 2016</c:v>
                </c:pt>
              </c:strCache>
            </c:strRef>
          </c:tx>
          <c:spPr>
            <a:solidFill>
              <a:schemeClr val="accent5">
                <a:tint val="62000"/>
              </a:schemeClr>
            </a:solidFill>
            <a:ln>
              <a:noFill/>
            </a:ln>
            <a:effectLst/>
          </c:spPr>
          <c:invertIfNegative val="0"/>
          <c:dLbls>
            <c:delete val="1"/>
          </c:dLbls>
          <c:cat>
            <c:strRef>
              <c:f>'Ark1'!$A$2:$A$8</c:f>
              <c:strCache>
                <c:ptCount val="7"/>
                <c:pt idx="0">
                  <c:v>Hovedindeks</c:v>
                </c:pt>
                <c:pt idx="1">
                  <c:v>Økonomisk utvikling</c:v>
                </c:pt>
                <c:pt idx="2">
                  <c:v>Årsverk</c:v>
                </c:pt>
                <c:pt idx="3">
                  <c:v>Omsetning</c:v>
                </c:pt>
                <c:pt idx="4">
                  <c:v>Lønnsomhet</c:v>
                </c:pt>
                <c:pt idx="5">
                  <c:v>Investeringer</c:v>
                </c:pt>
                <c:pt idx="6">
                  <c:v>Ordrereserve</c:v>
                </c:pt>
              </c:strCache>
            </c:strRef>
          </c:cat>
          <c:val>
            <c:numRef>
              <c:f>'Ark1'!$E$2:$E$8</c:f>
              <c:numCache>
                <c:formatCode>###0.00</c:formatCode>
                <c:ptCount val="7"/>
                <c:pt idx="0">
                  <c:v>30.479452054794518</c:v>
                </c:pt>
                <c:pt idx="1">
                  <c:v>23.972602739726025</c:v>
                </c:pt>
                <c:pt idx="2">
                  <c:v>33.561643835616422</c:v>
                </c:pt>
                <c:pt idx="3">
                  <c:v>32.191780821917803</c:v>
                </c:pt>
                <c:pt idx="4">
                  <c:v>34.246575342465739</c:v>
                </c:pt>
                <c:pt idx="5">
                  <c:v>28.767123287671232</c:v>
                </c:pt>
                <c:pt idx="6">
                  <c:v>30.13698630136987</c:v>
                </c:pt>
              </c:numCache>
            </c:numRef>
          </c:val>
          <c:extLst>
            <c:ext xmlns:c16="http://schemas.microsoft.com/office/drawing/2014/chart" uri="{C3380CC4-5D6E-409C-BE32-E72D297353CC}">
              <c16:uniqueId val="{00000003-0264-42B7-899D-43AC631B9CC0}"/>
            </c:ext>
          </c:extLst>
        </c:ser>
        <c:ser>
          <c:idx val="4"/>
          <c:order val="4"/>
          <c:tx>
            <c:strRef>
              <c:f>'Ark1'!$F$1</c:f>
              <c:strCache>
                <c:ptCount val="1"/>
                <c:pt idx="0">
                  <c:v>Q3 2016</c:v>
                </c:pt>
              </c:strCache>
            </c:strRef>
          </c:tx>
          <c:spPr>
            <a:solidFill>
              <a:schemeClr val="accent5">
                <a:tint val="69000"/>
              </a:schemeClr>
            </a:solidFill>
            <a:ln>
              <a:noFill/>
            </a:ln>
            <a:effectLst/>
          </c:spPr>
          <c:invertIfNegative val="0"/>
          <c:dLbls>
            <c:delete val="1"/>
          </c:dLbls>
          <c:cat>
            <c:strRef>
              <c:f>'Ark1'!$A$2:$A$8</c:f>
              <c:strCache>
                <c:ptCount val="7"/>
                <c:pt idx="0">
                  <c:v>Hovedindeks</c:v>
                </c:pt>
                <c:pt idx="1">
                  <c:v>Økonomisk utvikling</c:v>
                </c:pt>
                <c:pt idx="2">
                  <c:v>Årsverk</c:v>
                </c:pt>
                <c:pt idx="3">
                  <c:v>Omsetning</c:v>
                </c:pt>
                <c:pt idx="4">
                  <c:v>Lønnsomhet</c:v>
                </c:pt>
                <c:pt idx="5">
                  <c:v>Investeringer</c:v>
                </c:pt>
                <c:pt idx="6">
                  <c:v>Ordrereserve</c:v>
                </c:pt>
              </c:strCache>
            </c:strRef>
          </c:cat>
          <c:val>
            <c:numRef>
              <c:f>'Ark1'!$F$2:$F$8</c:f>
              <c:numCache>
                <c:formatCode>###0.00</c:formatCode>
                <c:ptCount val="7"/>
                <c:pt idx="0">
                  <c:v>48.611111111111107</c:v>
                </c:pt>
                <c:pt idx="1">
                  <c:v>34.166666666666671</c:v>
                </c:pt>
                <c:pt idx="2">
                  <c:v>50.833333333333343</c:v>
                </c:pt>
                <c:pt idx="3">
                  <c:v>54.166666666666657</c:v>
                </c:pt>
                <c:pt idx="4">
                  <c:v>52.499999999999979</c:v>
                </c:pt>
                <c:pt idx="5">
                  <c:v>44.166666666666664</c:v>
                </c:pt>
                <c:pt idx="6">
                  <c:v>55.833333333333321</c:v>
                </c:pt>
              </c:numCache>
            </c:numRef>
          </c:val>
          <c:extLst>
            <c:ext xmlns:c16="http://schemas.microsoft.com/office/drawing/2014/chart" uri="{C3380CC4-5D6E-409C-BE32-E72D297353CC}">
              <c16:uniqueId val="{00000004-0264-42B7-899D-43AC631B9CC0}"/>
            </c:ext>
          </c:extLst>
        </c:ser>
        <c:ser>
          <c:idx val="5"/>
          <c:order val="5"/>
          <c:tx>
            <c:strRef>
              <c:f>'Ark1'!$G$1</c:f>
              <c:strCache>
                <c:ptCount val="1"/>
                <c:pt idx="0">
                  <c:v>Q4 2016</c:v>
                </c:pt>
              </c:strCache>
            </c:strRef>
          </c:tx>
          <c:spPr>
            <a:solidFill>
              <a:schemeClr val="accent5">
                <a:tint val="77000"/>
              </a:schemeClr>
            </a:solidFill>
            <a:ln>
              <a:noFill/>
            </a:ln>
            <a:effectLst/>
          </c:spPr>
          <c:invertIfNegative val="0"/>
          <c:dLbls>
            <c:delete val="1"/>
          </c:dLbls>
          <c:cat>
            <c:strRef>
              <c:f>'Ark1'!$A$2:$A$8</c:f>
              <c:strCache>
                <c:ptCount val="7"/>
                <c:pt idx="0">
                  <c:v>Hovedindeks</c:v>
                </c:pt>
                <c:pt idx="1">
                  <c:v>Økonomisk utvikling</c:v>
                </c:pt>
                <c:pt idx="2">
                  <c:v>Årsverk</c:v>
                </c:pt>
                <c:pt idx="3">
                  <c:v>Omsetning</c:v>
                </c:pt>
                <c:pt idx="4">
                  <c:v>Lønnsomhet</c:v>
                </c:pt>
                <c:pt idx="5">
                  <c:v>Investeringer</c:v>
                </c:pt>
                <c:pt idx="6">
                  <c:v>Ordrereserve</c:v>
                </c:pt>
              </c:strCache>
            </c:strRef>
          </c:cat>
          <c:val>
            <c:numRef>
              <c:f>'Ark1'!$G$2:$G$8</c:f>
              <c:numCache>
                <c:formatCode>###0.00</c:formatCode>
                <c:ptCount val="7"/>
                <c:pt idx="0">
                  <c:v>47.333333333333336</c:v>
                </c:pt>
                <c:pt idx="1">
                  <c:v>35.999999999999986</c:v>
                </c:pt>
                <c:pt idx="2">
                  <c:v>43.999999999999979</c:v>
                </c:pt>
                <c:pt idx="3">
                  <c:v>53.333333333333321</c:v>
                </c:pt>
                <c:pt idx="4">
                  <c:v>56.666666666666664</c:v>
                </c:pt>
                <c:pt idx="5">
                  <c:v>42.000000000000036</c:v>
                </c:pt>
                <c:pt idx="6">
                  <c:v>51.999999999999993</c:v>
                </c:pt>
              </c:numCache>
            </c:numRef>
          </c:val>
          <c:extLst>
            <c:ext xmlns:c16="http://schemas.microsoft.com/office/drawing/2014/chart" uri="{C3380CC4-5D6E-409C-BE32-E72D297353CC}">
              <c16:uniqueId val="{00000005-0264-42B7-899D-43AC631B9CC0}"/>
            </c:ext>
          </c:extLst>
        </c:ser>
        <c:ser>
          <c:idx val="6"/>
          <c:order val="6"/>
          <c:tx>
            <c:strRef>
              <c:f>'Ark1'!$H$1</c:f>
              <c:strCache>
                <c:ptCount val="1"/>
                <c:pt idx="0">
                  <c:v>Q2 2017</c:v>
                </c:pt>
              </c:strCache>
            </c:strRef>
          </c:tx>
          <c:spPr>
            <a:solidFill>
              <a:schemeClr val="accent5">
                <a:tint val="85000"/>
              </a:schemeClr>
            </a:solidFill>
            <a:ln>
              <a:noFill/>
            </a:ln>
            <a:effectLst/>
          </c:spPr>
          <c:invertIfNegative val="0"/>
          <c:dLbls>
            <c:delete val="1"/>
          </c:dLbls>
          <c:cat>
            <c:strRef>
              <c:f>'Ark1'!$A$2:$A$8</c:f>
              <c:strCache>
                <c:ptCount val="7"/>
                <c:pt idx="0">
                  <c:v>Hovedindeks</c:v>
                </c:pt>
                <c:pt idx="1">
                  <c:v>Økonomisk utvikling</c:v>
                </c:pt>
                <c:pt idx="2">
                  <c:v>Årsverk</c:v>
                </c:pt>
                <c:pt idx="3">
                  <c:v>Omsetning</c:v>
                </c:pt>
                <c:pt idx="4">
                  <c:v>Lønnsomhet</c:v>
                </c:pt>
                <c:pt idx="5">
                  <c:v>Investeringer</c:v>
                </c:pt>
                <c:pt idx="6">
                  <c:v>Ordrereserve</c:v>
                </c:pt>
              </c:strCache>
            </c:strRef>
          </c:cat>
          <c:val>
            <c:numRef>
              <c:f>'Ark1'!$H$2:$H$8</c:f>
              <c:numCache>
                <c:formatCode>###0.00</c:formatCode>
                <c:ptCount val="7"/>
                <c:pt idx="0">
                  <c:v>58.582089552238813</c:v>
                </c:pt>
                <c:pt idx="1">
                  <c:v>40.298507462686572</c:v>
                </c:pt>
                <c:pt idx="2">
                  <c:v>62.686567164179095</c:v>
                </c:pt>
                <c:pt idx="3">
                  <c:v>64.179104477611986</c:v>
                </c:pt>
                <c:pt idx="4">
                  <c:v>62.68656716417911</c:v>
                </c:pt>
                <c:pt idx="5">
                  <c:v>49.253731343283583</c:v>
                </c:pt>
                <c:pt idx="6">
                  <c:v>72.388059701492537</c:v>
                </c:pt>
              </c:numCache>
            </c:numRef>
          </c:val>
          <c:extLst>
            <c:ext xmlns:c16="http://schemas.microsoft.com/office/drawing/2014/chart" uri="{C3380CC4-5D6E-409C-BE32-E72D297353CC}">
              <c16:uniqueId val="{00000006-0264-42B7-899D-43AC631B9CC0}"/>
            </c:ext>
          </c:extLst>
        </c:ser>
        <c:ser>
          <c:idx val="7"/>
          <c:order val="7"/>
          <c:tx>
            <c:strRef>
              <c:f>'Ark1'!$I$1</c:f>
              <c:strCache>
                <c:ptCount val="1"/>
                <c:pt idx="0">
                  <c:v>Q3 2017</c:v>
                </c:pt>
              </c:strCache>
            </c:strRef>
          </c:tx>
          <c:spPr>
            <a:solidFill>
              <a:schemeClr val="accent5">
                <a:tint val="93000"/>
              </a:schemeClr>
            </a:solidFill>
            <a:ln>
              <a:noFill/>
            </a:ln>
            <a:effectLst/>
          </c:spPr>
          <c:invertIfNegative val="0"/>
          <c:dLbls>
            <c:delete val="1"/>
          </c:dLbls>
          <c:cat>
            <c:strRef>
              <c:f>'Ark1'!$A$2:$A$8</c:f>
              <c:strCache>
                <c:ptCount val="7"/>
                <c:pt idx="0">
                  <c:v>Hovedindeks</c:v>
                </c:pt>
                <c:pt idx="1">
                  <c:v>Økonomisk utvikling</c:v>
                </c:pt>
                <c:pt idx="2">
                  <c:v>Årsverk</c:v>
                </c:pt>
                <c:pt idx="3">
                  <c:v>Omsetning</c:v>
                </c:pt>
                <c:pt idx="4">
                  <c:v>Lønnsomhet</c:v>
                </c:pt>
                <c:pt idx="5">
                  <c:v>Investeringer</c:v>
                </c:pt>
                <c:pt idx="6">
                  <c:v>Ordrereserve</c:v>
                </c:pt>
              </c:strCache>
            </c:strRef>
          </c:cat>
          <c:val>
            <c:numRef>
              <c:f>'Ark1'!$I$2:$I$8</c:f>
              <c:numCache>
                <c:formatCode>###0.00</c:formatCode>
                <c:ptCount val="7"/>
                <c:pt idx="0">
                  <c:v>65.922619047619051</c:v>
                </c:pt>
                <c:pt idx="1">
                  <c:v>58.928571428571438</c:v>
                </c:pt>
                <c:pt idx="2">
                  <c:v>64.285714285714278</c:v>
                </c:pt>
                <c:pt idx="3">
                  <c:v>78.571428571428569</c:v>
                </c:pt>
                <c:pt idx="4">
                  <c:v>74.107142857142875</c:v>
                </c:pt>
                <c:pt idx="5">
                  <c:v>54.464285714285701</c:v>
                </c:pt>
                <c:pt idx="6">
                  <c:v>65.178571428571431</c:v>
                </c:pt>
              </c:numCache>
            </c:numRef>
          </c:val>
          <c:extLst>
            <c:ext xmlns:c16="http://schemas.microsoft.com/office/drawing/2014/chart" uri="{C3380CC4-5D6E-409C-BE32-E72D297353CC}">
              <c16:uniqueId val="{00000007-0264-42B7-899D-43AC631B9CC0}"/>
            </c:ext>
          </c:extLst>
        </c:ser>
        <c:ser>
          <c:idx val="8"/>
          <c:order val="8"/>
          <c:tx>
            <c:strRef>
              <c:f>'Ark1'!$J$1</c:f>
              <c:strCache>
                <c:ptCount val="1"/>
                <c:pt idx="0">
                  <c:v>Q4 2017</c:v>
                </c:pt>
              </c:strCache>
            </c:strRef>
          </c:tx>
          <c:spPr>
            <a:solidFill>
              <a:schemeClr val="accent5"/>
            </a:solidFill>
            <a:ln>
              <a:noFill/>
            </a:ln>
            <a:effectLst/>
          </c:spPr>
          <c:invertIfNegative val="0"/>
          <c:dLbls>
            <c:delete val="1"/>
          </c:dLbls>
          <c:cat>
            <c:strRef>
              <c:f>'Ark1'!$A$2:$A$8</c:f>
              <c:strCache>
                <c:ptCount val="7"/>
                <c:pt idx="0">
                  <c:v>Hovedindeks</c:v>
                </c:pt>
                <c:pt idx="1">
                  <c:v>Økonomisk utvikling</c:v>
                </c:pt>
                <c:pt idx="2">
                  <c:v>Årsverk</c:v>
                </c:pt>
                <c:pt idx="3">
                  <c:v>Omsetning</c:v>
                </c:pt>
                <c:pt idx="4">
                  <c:v>Lønnsomhet</c:v>
                </c:pt>
                <c:pt idx="5">
                  <c:v>Investeringer</c:v>
                </c:pt>
                <c:pt idx="6">
                  <c:v>Ordrereserve</c:v>
                </c:pt>
              </c:strCache>
            </c:strRef>
          </c:cat>
          <c:val>
            <c:numRef>
              <c:f>'Ark1'!$J$2:$J$8</c:f>
              <c:numCache>
                <c:formatCode>###0.00</c:formatCode>
                <c:ptCount val="7"/>
                <c:pt idx="0">
                  <c:v>67.619047619047649</c:v>
                </c:pt>
                <c:pt idx="1">
                  <c:v>57.142857142857167</c:v>
                </c:pt>
                <c:pt idx="2">
                  <c:v>66.428571428571388</c:v>
                </c:pt>
                <c:pt idx="3">
                  <c:v>75.714285714285694</c:v>
                </c:pt>
                <c:pt idx="4">
                  <c:v>71.428571428571402</c:v>
                </c:pt>
                <c:pt idx="5">
                  <c:v>59.285714285714278</c:v>
                </c:pt>
                <c:pt idx="6">
                  <c:v>75.714285714285694</c:v>
                </c:pt>
              </c:numCache>
            </c:numRef>
          </c:val>
          <c:extLst>
            <c:ext xmlns:c16="http://schemas.microsoft.com/office/drawing/2014/chart" uri="{C3380CC4-5D6E-409C-BE32-E72D297353CC}">
              <c16:uniqueId val="{00000008-0264-42B7-899D-43AC631B9CC0}"/>
            </c:ext>
          </c:extLst>
        </c:ser>
        <c:ser>
          <c:idx val="9"/>
          <c:order val="9"/>
          <c:tx>
            <c:strRef>
              <c:f>'Ark1'!$K$1</c:f>
              <c:strCache>
                <c:ptCount val="1"/>
                <c:pt idx="0">
                  <c:v>Q2 2018</c:v>
                </c:pt>
              </c:strCache>
            </c:strRef>
          </c:tx>
          <c:spPr>
            <a:solidFill>
              <a:schemeClr val="accent5">
                <a:shade val="92000"/>
              </a:schemeClr>
            </a:solidFill>
            <a:ln>
              <a:noFill/>
            </a:ln>
            <a:effectLst/>
          </c:spPr>
          <c:invertIfNegative val="0"/>
          <c:dLbls>
            <c:delete val="1"/>
          </c:dLbls>
          <c:cat>
            <c:strRef>
              <c:f>'Ark1'!$A$2:$A$8</c:f>
              <c:strCache>
                <c:ptCount val="7"/>
                <c:pt idx="0">
                  <c:v>Hovedindeks</c:v>
                </c:pt>
                <c:pt idx="1">
                  <c:v>Økonomisk utvikling</c:v>
                </c:pt>
                <c:pt idx="2">
                  <c:v>Årsverk</c:v>
                </c:pt>
                <c:pt idx="3">
                  <c:v>Omsetning</c:v>
                </c:pt>
                <c:pt idx="4">
                  <c:v>Lønnsomhet</c:v>
                </c:pt>
                <c:pt idx="5">
                  <c:v>Investeringer</c:v>
                </c:pt>
                <c:pt idx="6">
                  <c:v>Ordrereserve</c:v>
                </c:pt>
              </c:strCache>
            </c:strRef>
          </c:cat>
          <c:val>
            <c:numRef>
              <c:f>'Ark1'!$K$2:$K$8</c:f>
              <c:numCache>
                <c:formatCode>###0.00</c:formatCode>
                <c:ptCount val="7"/>
                <c:pt idx="0">
                  <c:v>71.547619047619051</c:v>
                </c:pt>
                <c:pt idx="1">
                  <c:v>74.285714285714292</c:v>
                </c:pt>
                <c:pt idx="2">
                  <c:v>66.428571428571402</c:v>
                </c:pt>
                <c:pt idx="3">
                  <c:v>79.999999999999972</c:v>
                </c:pt>
                <c:pt idx="4">
                  <c:v>76.428571428571431</c:v>
                </c:pt>
                <c:pt idx="5">
                  <c:v>60</c:v>
                </c:pt>
                <c:pt idx="6">
                  <c:v>72.14285714285711</c:v>
                </c:pt>
              </c:numCache>
            </c:numRef>
          </c:val>
          <c:extLst>
            <c:ext xmlns:c16="http://schemas.microsoft.com/office/drawing/2014/chart" uri="{C3380CC4-5D6E-409C-BE32-E72D297353CC}">
              <c16:uniqueId val="{00000010-0264-42B7-899D-43AC631B9CC0}"/>
            </c:ext>
          </c:extLst>
        </c:ser>
        <c:ser>
          <c:idx val="10"/>
          <c:order val="10"/>
          <c:tx>
            <c:strRef>
              <c:f>'Ark1'!$L$1</c:f>
              <c:strCache>
                <c:ptCount val="1"/>
                <c:pt idx="0">
                  <c:v>Q3 2018</c:v>
                </c:pt>
              </c:strCache>
            </c:strRef>
          </c:tx>
          <c:spPr>
            <a:solidFill>
              <a:schemeClr val="accent5">
                <a:shade val="84000"/>
              </a:schemeClr>
            </a:solidFill>
            <a:ln>
              <a:noFill/>
            </a:ln>
            <a:effectLst/>
          </c:spPr>
          <c:invertIfNegative val="0"/>
          <c:dLbls>
            <c:delete val="1"/>
          </c:dLbls>
          <c:cat>
            <c:strRef>
              <c:f>'Ark1'!$A$2:$A$8</c:f>
              <c:strCache>
                <c:ptCount val="7"/>
                <c:pt idx="0">
                  <c:v>Hovedindeks</c:v>
                </c:pt>
                <c:pt idx="1">
                  <c:v>Økonomisk utvikling</c:v>
                </c:pt>
                <c:pt idx="2">
                  <c:v>Årsverk</c:v>
                </c:pt>
                <c:pt idx="3">
                  <c:v>Omsetning</c:v>
                </c:pt>
                <c:pt idx="4">
                  <c:v>Lønnsomhet</c:v>
                </c:pt>
                <c:pt idx="5">
                  <c:v>Investeringer</c:v>
                </c:pt>
                <c:pt idx="6">
                  <c:v>Ordrereserve</c:v>
                </c:pt>
              </c:strCache>
            </c:strRef>
          </c:cat>
          <c:val>
            <c:numRef>
              <c:f>'Ark1'!$L$2:$L$8</c:f>
              <c:numCache>
                <c:formatCode>###0.00</c:formatCode>
                <c:ptCount val="7"/>
                <c:pt idx="0">
                  <c:v>71.103896103896105</c:v>
                </c:pt>
                <c:pt idx="1">
                  <c:v>68.181818181818187</c:v>
                </c:pt>
                <c:pt idx="2">
                  <c:v>70.129870129870142</c:v>
                </c:pt>
                <c:pt idx="3">
                  <c:v>82.467532467532436</c:v>
                </c:pt>
                <c:pt idx="4">
                  <c:v>73.376623376623343</c:v>
                </c:pt>
                <c:pt idx="5">
                  <c:v>61.03896103896102</c:v>
                </c:pt>
                <c:pt idx="6">
                  <c:v>71.428571428571431</c:v>
                </c:pt>
              </c:numCache>
            </c:numRef>
          </c:val>
          <c:extLst>
            <c:ext xmlns:c16="http://schemas.microsoft.com/office/drawing/2014/chart" uri="{C3380CC4-5D6E-409C-BE32-E72D297353CC}">
              <c16:uniqueId val="{00000011-0264-42B7-899D-43AC631B9CC0}"/>
            </c:ext>
          </c:extLst>
        </c:ser>
        <c:ser>
          <c:idx val="11"/>
          <c:order val="11"/>
          <c:tx>
            <c:strRef>
              <c:f>'Ark1'!$M$1</c:f>
              <c:strCache>
                <c:ptCount val="1"/>
                <c:pt idx="0">
                  <c:v>Q4 2018</c:v>
                </c:pt>
              </c:strCache>
            </c:strRef>
          </c:tx>
          <c:spPr>
            <a:solidFill>
              <a:schemeClr val="accent5">
                <a:shade val="76000"/>
              </a:schemeClr>
            </a:solidFill>
            <a:ln>
              <a:noFill/>
            </a:ln>
            <a:effectLst/>
          </c:spPr>
          <c:invertIfNegative val="0"/>
          <c:dLbls>
            <c:delete val="1"/>
          </c:dLbls>
          <c:cat>
            <c:strRef>
              <c:f>'Ark1'!$A$2:$A$8</c:f>
              <c:strCache>
                <c:ptCount val="7"/>
                <c:pt idx="0">
                  <c:v>Hovedindeks</c:v>
                </c:pt>
                <c:pt idx="1">
                  <c:v>Økonomisk utvikling</c:v>
                </c:pt>
                <c:pt idx="2">
                  <c:v>Årsverk</c:v>
                </c:pt>
                <c:pt idx="3">
                  <c:v>Omsetning</c:v>
                </c:pt>
                <c:pt idx="4">
                  <c:v>Lønnsomhet</c:v>
                </c:pt>
                <c:pt idx="5">
                  <c:v>Investeringer</c:v>
                </c:pt>
                <c:pt idx="6">
                  <c:v>Ordrereserve</c:v>
                </c:pt>
              </c:strCache>
            </c:strRef>
          </c:cat>
          <c:val>
            <c:numRef>
              <c:f>'Ark1'!$M$2:$M$8</c:f>
              <c:numCache>
                <c:formatCode>###0.00</c:formatCode>
                <c:ptCount val="7"/>
                <c:pt idx="0">
                  <c:v>72.794117647058826</c:v>
                </c:pt>
                <c:pt idx="1">
                  <c:v>75.735294117647058</c:v>
                </c:pt>
                <c:pt idx="2">
                  <c:v>67.647058823529406</c:v>
                </c:pt>
                <c:pt idx="3">
                  <c:v>84.558823529411725</c:v>
                </c:pt>
                <c:pt idx="4">
                  <c:v>75.735294117647101</c:v>
                </c:pt>
                <c:pt idx="5">
                  <c:v>61.02941176470587</c:v>
                </c:pt>
                <c:pt idx="6">
                  <c:v>72.058823529411754</c:v>
                </c:pt>
              </c:numCache>
            </c:numRef>
          </c:val>
          <c:extLst>
            <c:ext xmlns:c16="http://schemas.microsoft.com/office/drawing/2014/chart" uri="{C3380CC4-5D6E-409C-BE32-E72D297353CC}">
              <c16:uniqueId val="{00000000-00CB-4AB6-A1E7-2A04D2B7D574}"/>
            </c:ext>
          </c:extLst>
        </c:ser>
        <c:ser>
          <c:idx val="12"/>
          <c:order val="12"/>
          <c:tx>
            <c:strRef>
              <c:f>'Ark1'!$N$1</c:f>
              <c:strCache>
                <c:ptCount val="1"/>
                <c:pt idx="0">
                  <c:v>Q2 2019</c:v>
                </c:pt>
              </c:strCache>
            </c:strRef>
          </c:tx>
          <c:spPr>
            <a:solidFill>
              <a:schemeClr val="accent5">
                <a:shade val="68000"/>
              </a:schemeClr>
            </a:solidFill>
            <a:ln>
              <a:noFill/>
            </a:ln>
            <a:effectLst/>
          </c:spPr>
          <c:invertIfNegative val="0"/>
          <c:dLbls>
            <c:delete val="1"/>
          </c:dLbls>
          <c:cat>
            <c:strRef>
              <c:f>'Ark1'!$A$2:$A$8</c:f>
              <c:strCache>
                <c:ptCount val="7"/>
                <c:pt idx="0">
                  <c:v>Hovedindeks</c:v>
                </c:pt>
                <c:pt idx="1">
                  <c:v>Økonomisk utvikling</c:v>
                </c:pt>
                <c:pt idx="2">
                  <c:v>Årsverk</c:v>
                </c:pt>
                <c:pt idx="3">
                  <c:v>Omsetning</c:v>
                </c:pt>
                <c:pt idx="4">
                  <c:v>Lønnsomhet</c:v>
                </c:pt>
                <c:pt idx="5">
                  <c:v>Investeringer</c:v>
                </c:pt>
                <c:pt idx="6">
                  <c:v>Ordrereserve</c:v>
                </c:pt>
              </c:strCache>
            </c:strRef>
          </c:cat>
          <c:val>
            <c:numRef>
              <c:f>'Ark1'!$N$2:$N$8</c:f>
              <c:numCache>
                <c:formatCode>###0.00</c:formatCode>
                <c:ptCount val="7"/>
                <c:pt idx="0">
                  <c:v>75.099206349206383</c:v>
                </c:pt>
                <c:pt idx="1">
                  <c:v>79.166666666666657</c:v>
                </c:pt>
                <c:pt idx="2">
                  <c:v>74.404761904761912</c:v>
                </c:pt>
                <c:pt idx="3">
                  <c:v>83.333333333333343</c:v>
                </c:pt>
                <c:pt idx="4">
                  <c:v>73.214285714285722</c:v>
                </c:pt>
                <c:pt idx="5">
                  <c:v>63.690476190476183</c:v>
                </c:pt>
                <c:pt idx="6">
                  <c:v>76.785714285714249</c:v>
                </c:pt>
              </c:numCache>
            </c:numRef>
          </c:val>
          <c:extLst>
            <c:ext xmlns:c16="http://schemas.microsoft.com/office/drawing/2014/chart" uri="{C3380CC4-5D6E-409C-BE32-E72D297353CC}">
              <c16:uniqueId val="{00000000-7DF3-474C-B7EF-FEC5CD8AA7C2}"/>
            </c:ext>
          </c:extLst>
        </c:ser>
        <c:ser>
          <c:idx val="13"/>
          <c:order val="13"/>
          <c:tx>
            <c:strRef>
              <c:f>'Ark1'!$O$1</c:f>
              <c:strCache>
                <c:ptCount val="1"/>
                <c:pt idx="0">
                  <c:v>Q3 2019</c:v>
                </c:pt>
              </c:strCache>
            </c:strRef>
          </c:tx>
          <c:spPr>
            <a:solidFill>
              <a:schemeClr val="accent5">
                <a:shade val="61000"/>
              </a:schemeClr>
            </a:solidFill>
            <a:ln>
              <a:noFill/>
            </a:ln>
            <a:effectLst/>
          </c:spPr>
          <c:invertIfNegative val="0"/>
          <c:dLbls>
            <c:delete val="1"/>
          </c:dLbls>
          <c:cat>
            <c:strRef>
              <c:f>'Ark1'!$A$2:$A$8</c:f>
              <c:strCache>
                <c:ptCount val="7"/>
                <c:pt idx="0">
                  <c:v>Hovedindeks</c:v>
                </c:pt>
                <c:pt idx="1">
                  <c:v>Økonomisk utvikling</c:v>
                </c:pt>
                <c:pt idx="2">
                  <c:v>Årsverk</c:v>
                </c:pt>
                <c:pt idx="3">
                  <c:v>Omsetning</c:v>
                </c:pt>
                <c:pt idx="4">
                  <c:v>Lønnsomhet</c:v>
                </c:pt>
                <c:pt idx="5">
                  <c:v>Investeringer</c:v>
                </c:pt>
                <c:pt idx="6">
                  <c:v>Ordrereserve</c:v>
                </c:pt>
              </c:strCache>
            </c:strRef>
          </c:cat>
          <c:val>
            <c:numRef>
              <c:f>'Ark1'!$O$2:$O$8</c:f>
              <c:numCache>
                <c:formatCode>###0.00</c:formatCode>
                <c:ptCount val="7"/>
                <c:pt idx="0">
                  <c:v>76.767676767676747</c:v>
                </c:pt>
                <c:pt idx="1">
                  <c:v>86.363636363636374</c:v>
                </c:pt>
                <c:pt idx="2">
                  <c:v>76.515151515151501</c:v>
                </c:pt>
                <c:pt idx="3">
                  <c:v>84.848484848484816</c:v>
                </c:pt>
                <c:pt idx="4">
                  <c:v>78.787878787878796</c:v>
                </c:pt>
                <c:pt idx="5">
                  <c:v>59.090909090909079</c:v>
                </c:pt>
                <c:pt idx="6">
                  <c:v>75</c:v>
                </c:pt>
              </c:numCache>
            </c:numRef>
          </c:val>
          <c:extLst>
            <c:ext xmlns:c16="http://schemas.microsoft.com/office/drawing/2014/chart" uri="{C3380CC4-5D6E-409C-BE32-E72D297353CC}">
              <c16:uniqueId val="{00000000-B398-4CA9-B28E-8456E2D39794}"/>
            </c:ext>
          </c:extLst>
        </c:ser>
        <c:ser>
          <c:idx val="14"/>
          <c:order val="14"/>
          <c:tx>
            <c:strRef>
              <c:f>'Ark1'!$P$1</c:f>
              <c:strCache>
                <c:ptCount val="1"/>
                <c:pt idx="0">
                  <c:v>Q4 2019</c:v>
                </c:pt>
              </c:strCache>
            </c:strRef>
          </c:tx>
          <c:spPr>
            <a:solidFill>
              <a:schemeClr val="accent5">
                <a:shade val="53000"/>
              </a:schemeClr>
            </a:solidFill>
            <a:ln>
              <a:noFill/>
            </a:ln>
            <a:effectLst/>
          </c:spPr>
          <c:invertIfNegative val="0"/>
          <c:dLbls>
            <c:delete val="1"/>
          </c:dLbls>
          <c:cat>
            <c:strRef>
              <c:f>'Ark1'!$A$2:$A$8</c:f>
              <c:strCache>
                <c:ptCount val="7"/>
                <c:pt idx="0">
                  <c:v>Hovedindeks</c:v>
                </c:pt>
                <c:pt idx="1">
                  <c:v>Økonomisk utvikling</c:v>
                </c:pt>
                <c:pt idx="2">
                  <c:v>Årsverk</c:v>
                </c:pt>
                <c:pt idx="3">
                  <c:v>Omsetning</c:v>
                </c:pt>
                <c:pt idx="4">
                  <c:v>Lønnsomhet</c:v>
                </c:pt>
                <c:pt idx="5">
                  <c:v>Investeringer</c:v>
                </c:pt>
                <c:pt idx="6">
                  <c:v>Ordrereserve</c:v>
                </c:pt>
              </c:strCache>
            </c:strRef>
          </c:cat>
          <c:val>
            <c:numRef>
              <c:f>'Ark1'!$P$2:$P$8</c:f>
              <c:numCache>
                <c:formatCode>###0.00</c:formatCode>
                <c:ptCount val="7"/>
                <c:pt idx="0">
                  <c:v>67.195767195767218</c:v>
                </c:pt>
                <c:pt idx="1">
                  <c:v>73.80952380952381</c:v>
                </c:pt>
                <c:pt idx="2">
                  <c:v>68.253968253968281</c:v>
                </c:pt>
                <c:pt idx="3">
                  <c:v>73.80952380952381</c:v>
                </c:pt>
                <c:pt idx="4">
                  <c:v>63.492063492063508</c:v>
                </c:pt>
                <c:pt idx="5">
                  <c:v>61.904761904761912</c:v>
                </c:pt>
                <c:pt idx="6">
                  <c:v>61.904761904761919</c:v>
                </c:pt>
              </c:numCache>
            </c:numRef>
          </c:val>
          <c:extLst>
            <c:ext xmlns:c16="http://schemas.microsoft.com/office/drawing/2014/chart" uri="{C3380CC4-5D6E-409C-BE32-E72D297353CC}">
              <c16:uniqueId val="{00000000-CFBB-42FB-8D33-C33632BFA19A}"/>
            </c:ext>
          </c:extLst>
        </c:ser>
        <c:ser>
          <c:idx val="15"/>
          <c:order val="15"/>
          <c:tx>
            <c:strRef>
              <c:f>'Ark1'!$Q$1</c:f>
              <c:strCache>
                <c:ptCount val="1"/>
                <c:pt idx="0">
                  <c:v>Q2 2020</c:v>
                </c:pt>
              </c:strCache>
            </c:strRef>
          </c:tx>
          <c:spPr>
            <a:solidFill>
              <a:schemeClr val="accent5">
                <a:shade val="45000"/>
              </a:schemeClr>
            </a:solidFill>
            <a:ln>
              <a:noFill/>
            </a:ln>
            <a:effectLst/>
          </c:spPr>
          <c:invertIfNegative val="0"/>
          <c:dLbls>
            <c:delete val="1"/>
          </c:dLbls>
          <c:cat>
            <c:strRef>
              <c:f>'Ark1'!$A$2:$A$8</c:f>
              <c:strCache>
                <c:ptCount val="7"/>
                <c:pt idx="0">
                  <c:v>Hovedindeks</c:v>
                </c:pt>
                <c:pt idx="1">
                  <c:v>Økonomisk utvikling</c:v>
                </c:pt>
                <c:pt idx="2">
                  <c:v>Årsverk</c:v>
                </c:pt>
                <c:pt idx="3">
                  <c:v>Omsetning</c:v>
                </c:pt>
                <c:pt idx="4">
                  <c:v>Lønnsomhet</c:v>
                </c:pt>
                <c:pt idx="5">
                  <c:v>Investeringer</c:v>
                </c:pt>
                <c:pt idx="6">
                  <c:v>Ordrereserve</c:v>
                </c:pt>
              </c:strCache>
            </c:strRef>
          </c:cat>
          <c:val>
            <c:numRef>
              <c:f>'Ark1'!$Q$2:$Q$8</c:f>
              <c:numCache>
                <c:formatCode>###0.00</c:formatCode>
                <c:ptCount val="7"/>
                <c:pt idx="0">
                  <c:v>36.702127659574472</c:v>
                </c:pt>
                <c:pt idx="1">
                  <c:v>56.382978723404257</c:v>
                </c:pt>
                <c:pt idx="2">
                  <c:v>40.425531914893611</c:v>
                </c:pt>
                <c:pt idx="3">
                  <c:v>31.914893617021281</c:v>
                </c:pt>
                <c:pt idx="4">
                  <c:v>28.723404255319149</c:v>
                </c:pt>
                <c:pt idx="5">
                  <c:v>38.297872340425542</c:v>
                </c:pt>
                <c:pt idx="6">
                  <c:v>24.468085106382979</c:v>
                </c:pt>
              </c:numCache>
            </c:numRef>
          </c:val>
          <c:extLst>
            <c:ext xmlns:c16="http://schemas.microsoft.com/office/drawing/2014/chart" uri="{C3380CC4-5D6E-409C-BE32-E72D297353CC}">
              <c16:uniqueId val="{00000000-87E0-464D-9BE7-351697EE747F}"/>
            </c:ext>
          </c:extLst>
        </c:ser>
        <c:ser>
          <c:idx val="16"/>
          <c:order val="16"/>
          <c:tx>
            <c:strRef>
              <c:f>'Ark1'!$R$1</c:f>
              <c:strCache>
                <c:ptCount val="1"/>
                <c:pt idx="0">
                  <c:v>Q3 2020</c:v>
                </c:pt>
              </c:strCache>
            </c:strRef>
          </c:tx>
          <c:spPr>
            <a:solidFill>
              <a:srgbClr val="FF00FF"/>
            </a:solidFill>
            <a:ln>
              <a:noFill/>
            </a:ln>
            <a:effectLst/>
          </c:spPr>
          <c:invertIfNegative val="0"/>
          <c:dLbls>
            <c:numFmt formatCode="#,##0" sourceLinked="0"/>
            <c:spPr>
              <a:solidFill>
                <a:schemeClr val="tx1"/>
              </a:solid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bg1"/>
                    </a:solidFill>
                    <a:latin typeface="+mn-lt"/>
                    <a:ea typeface="+mn-ea"/>
                    <a:cs typeface="+mn-cs"/>
                  </a:defRPr>
                </a:pPr>
                <a:endParaRPr lang="nb-NO"/>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strRef>
              <c:f>'Ark1'!$A$2:$A$8</c:f>
              <c:strCache>
                <c:ptCount val="7"/>
                <c:pt idx="0">
                  <c:v>Hovedindeks</c:v>
                </c:pt>
                <c:pt idx="1">
                  <c:v>Økonomisk utvikling</c:v>
                </c:pt>
                <c:pt idx="2">
                  <c:v>Årsverk</c:v>
                </c:pt>
                <c:pt idx="3">
                  <c:v>Omsetning</c:v>
                </c:pt>
                <c:pt idx="4">
                  <c:v>Lønnsomhet</c:v>
                </c:pt>
                <c:pt idx="5">
                  <c:v>Investeringer</c:v>
                </c:pt>
                <c:pt idx="6">
                  <c:v>Ordrereserve</c:v>
                </c:pt>
              </c:strCache>
            </c:strRef>
          </c:cat>
          <c:val>
            <c:numRef>
              <c:f>'Ark1'!$R$2:$R$8</c:f>
              <c:numCache>
                <c:formatCode>###0.00</c:formatCode>
                <c:ptCount val="7"/>
                <c:pt idx="0">
                  <c:v>41.86046511627908</c:v>
                </c:pt>
                <c:pt idx="1">
                  <c:v>30.232558139534877</c:v>
                </c:pt>
                <c:pt idx="2">
                  <c:v>51.162790697674417</c:v>
                </c:pt>
                <c:pt idx="3">
                  <c:v>45.348837209302332</c:v>
                </c:pt>
                <c:pt idx="4">
                  <c:v>47.674418604651166</c:v>
                </c:pt>
                <c:pt idx="5">
                  <c:v>40.697674418604656</c:v>
                </c:pt>
                <c:pt idx="6">
                  <c:v>36.046511627906973</c:v>
                </c:pt>
              </c:numCache>
            </c:numRef>
          </c:val>
          <c:extLst>
            <c:ext xmlns:c16="http://schemas.microsoft.com/office/drawing/2014/chart" uri="{C3380CC4-5D6E-409C-BE32-E72D297353CC}">
              <c16:uniqueId val="{00000000-1348-4496-923A-EE27AA1234FB}"/>
            </c:ext>
          </c:extLst>
        </c:ser>
        <c:dLbls>
          <c:dLblPos val="inEnd"/>
          <c:showLegendKey val="0"/>
          <c:showVal val="1"/>
          <c:showCatName val="0"/>
          <c:showSerName val="0"/>
          <c:showPercent val="0"/>
          <c:showBubbleSize val="0"/>
        </c:dLbls>
        <c:gapWidth val="100"/>
        <c:axId val="778219664"/>
        <c:axId val="778221232"/>
      </c:barChart>
      <c:catAx>
        <c:axId val="778219664"/>
        <c:scaling>
          <c:orientation val="minMax"/>
        </c:scaling>
        <c:delete val="0"/>
        <c:axPos val="b"/>
        <c:numFmt formatCode="General" sourceLinked="0"/>
        <c:majorTickMark val="out"/>
        <c:minorTickMark val="none"/>
        <c:tickLblPos val="nextTo"/>
        <c:spPr>
          <a:noFill/>
          <a:ln w="15875" cap="flat" cmpd="sng" algn="ctr">
            <a:solidFill>
              <a:srgbClr val="494949"/>
            </a:solidFill>
            <a:prstDash val="solid"/>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nb-NO"/>
          </a:p>
        </c:txPr>
        <c:crossAx val="778221232"/>
        <c:crosses val="autoZero"/>
        <c:auto val="1"/>
        <c:lblAlgn val="ctr"/>
        <c:lblOffset val="100"/>
        <c:noMultiLvlLbl val="0"/>
      </c:catAx>
      <c:valAx>
        <c:axId val="778221232"/>
        <c:scaling>
          <c:orientation val="minMax"/>
          <c:max val="90"/>
          <c:min val="0"/>
        </c:scaling>
        <c:delete val="0"/>
        <c:axPos val="l"/>
        <c:majorGridlines>
          <c:spPr>
            <a:ln w="9525" cap="flat" cmpd="sng" algn="ctr">
              <a:solidFill>
                <a:srgbClr val="86A17F">
                  <a:alpha val="50000"/>
                </a:srgbClr>
              </a:solidFill>
              <a:prstDash val="solid"/>
              <a:round/>
            </a:ln>
            <a:effectLst/>
          </c:spPr>
        </c:majorGridlines>
        <c:numFmt formatCode="#,##0" sourceLinked="0"/>
        <c:majorTickMark val="out"/>
        <c:minorTickMark val="none"/>
        <c:tickLblPos val="nextTo"/>
        <c:spPr>
          <a:noFill/>
          <a:ln w="6350" cap="flat" cmpd="sng" algn="ctr">
            <a:noFill/>
            <a:prstDash val="solid"/>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nb-NO"/>
          </a:p>
        </c:txPr>
        <c:crossAx val="778219664"/>
        <c:crosses val="autoZero"/>
        <c:crossBetween val="between"/>
      </c:valAx>
      <c:spPr>
        <a:noFill/>
        <a:ln>
          <a:noFill/>
        </a:ln>
        <a:effectLst/>
      </c:spPr>
    </c:plotArea>
    <c:legend>
      <c:legendPos val="b"/>
      <c:layout>
        <c:manualLayout>
          <c:xMode val="edge"/>
          <c:yMode val="edge"/>
          <c:x val="0.13082155556953029"/>
          <c:y val="8.8908342633376075E-2"/>
          <c:w val="0.86730532065340626"/>
          <c:h val="4.243710491319476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legend>
    <c:plotVisOnly val="1"/>
    <c:dispBlanksAs val="gap"/>
    <c:showDLblsOverMax val="0"/>
  </c:chart>
  <c:spPr>
    <a:noFill/>
    <a:ln w="9525" cap="flat" cmpd="sng" algn="ctr">
      <a:noFill/>
      <a:prstDash val="solid"/>
      <a:round/>
    </a:ln>
    <a:effectLst/>
  </c:spPr>
  <c:txPr>
    <a:bodyPr/>
    <a:lstStyle/>
    <a:p>
      <a:pPr>
        <a:defRPr sz="900">
          <a:solidFill>
            <a:schemeClr val="tx1">
              <a:lumMod val="65000"/>
              <a:lumOff val="35000"/>
            </a:schemeClr>
          </a:solidFill>
        </a:defRPr>
      </a:pPr>
      <a:endParaRPr lang="nb-NO"/>
    </a:p>
  </c:txPr>
  <c:externalData r:id="rId3">
    <c:autoUpdate val="0"/>
  </c:externalData>
  <c:userShapes r:id="rId4"/>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7"/>
    </mc:Choice>
    <mc:Fallback>
      <c:style val="7"/>
    </mc:Fallback>
  </mc:AlternateContent>
  <c:chart>
    <c:title>
      <c:tx>
        <c:rich>
          <a:bodyPr rot="0" spcFirstLastPara="1" vertOverflow="ellipsis" vert="horz" wrap="square" anchor="ctr" anchorCtr="1"/>
          <a:lstStyle/>
          <a:p>
            <a:pPr>
              <a:defRPr sz="1080" b="1" i="0" u="none" strike="noStrike" kern="1200" baseline="0">
                <a:solidFill>
                  <a:schemeClr val="tx1">
                    <a:lumMod val="65000"/>
                    <a:lumOff val="35000"/>
                  </a:schemeClr>
                </a:solidFill>
                <a:latin typeface="+mn-lt"/>
                <a:ea typeface="+mn-ea"/>
                <a:cs typeface="+mn-cs"/>
              </a:defRPr>
            </a:pPr>
            <a:r>
              <a:rPr lang="nb-NO" dirty="0"/>
              <a:t>Andel bedrifter (i % som venter oppgang)</a:t>
            </a:r>
          </a:p>
        </c:rich>
      </c:tx>
      <c:layout>
        <c:manualLayout>
          <c:xMode val="edge"/>
          <c:yMode val="edge"/>
          <c:x val="2.945556100861673E-2"/>
          <c:y val="2.9046825484202871E-2"/>
        </c:manualLayout>
      </c:layout>
      <c:overlay val="0"/>
      <c:spPr>
        <a:noFill/>
        <a:ln>
          <a:noFill/>
        </a:ln>
        <a:effectLst/>
      </c:spPr>
      <c:txPr>
        <a:bodyPr rot="0" spcFirstLastPara="1" vertOverflow="ellipsis" vert="horz" wrap="square" anchor="ctr" anchorCtr="1"/>
        <a:lstStyle/>
        <a:p>
          <a:pPr>
            <a:defRPr sz="1080" b="1" i="0" u="none" strike="noStrike" kern="1200" baseline="0">
              <a:solidFill>
                <a:schemeClr val="tx1">
                  <a:lumMod val="65000"/>
                  <a:lumOff val="35000"/>
                </a:schemeClr>
              </a:solidFill>
              <a:latin typeface="+mn-lt"/>
              <a:ea typeface="+mn-ea"/>
              <a:cs typeface="+mn-cs"/>
            </a:defRPr>
          </a:pPr>
          <a:endParaRPr lang="nb-NO"/>
        </a:p>
      </c:txPr>
    </c:title>
    <c:autoTitleDeleted val="0"/>
    <c:plotArea>
      <c:layout>
        <c:manualLayout>
          <c:layoutTarget val="inner"/>
          <c:xMode val="edge"/>
          <c:yMode val="edge"/>
          <c:x val="4.0962596470061459E-2"/>
          <c:y val="0.21637192989681908"/>
          <c:w val="0.91251544859163525"/>
          <c:h val="0.62621352686926901"/>
        </c:manualLayout>
      </c:layout>
      <c:barChart>
        <c:barDir val="col"/>
        <c:grouping val="clustered"/>
        <c:varyColors val="0"/>
        <c:ser>
          <c:idx val="0"/>
          <c:order val="0"/>
          <c:tx>
            <c:strRef>
              <c:f>'Ark1'!$B$1</c:f>
              <c:strCache>
                <c:ptCount val="1"/>
                <c:pt idx="0">
                  <c:v>Q4 2014</c:v>
                </c:pt>
              </c:strCache>
            </c:strRef>
          </c:tx>
          <c:spPr>
            <a:solidFill>
              <a:schemeClr val="accent5">
                <a:tint val="38000"/>
              </a:schemeClr>
            </a:solidFill>
            <a:ln>
              <a:noFill/>
            </a:ln>
            <a:effectLst/>
          </c:spPr>
          <c:invertIfNegative val="0"/>
          <c:dLbls>
            <c:delete val="1"/>
          </c:dLbls>
          <c:cat>
            <c:strRef>
              <c:f>'Ark1'!$A$2:$A$5</c:f>
              <c:strCache>
                <c:ptCount val="4"/>
                <c:pt idx="0">
                  <c:v>Industri</c:v>
                </c:pt>
                <c:pt idx="1">
                  <c:v>Bygg/anlegg</c:v>
                </c:pt>
                <c:pt idx="2">
                  <c:v>Varehandel</c:v>
                </c:pt>
                <c:pt idx="3">
                  <c:v>Annet</c:v>
                </c:pt>
              </c:strCache>
            </c:strRef>
          </c:cat>
          <c:val>
            <c:numRef>
              <c:f>'Ark1'!$B$2:$B$5</c:f>
              <c:numCache>
                <c:formatCode>###0.00</c:formatCode>
                <c:ptCount val="4"/>
                <c:pt idx="0">
                  <c:v>61.689485213581591</c:v>
                </c:pt>
                <c:pt idx="1">
                  <c:v>55.316704035874423</c:v>
                </c:pt>
                <c:pt idx="2">
                  <c:v>61.896382470983873</c:v>
                </c:pt>
                <c:pt idx="3">
                  <c:v>52.567225011183474</c:v>
                </c:pt>
              </c:numCache>
            </c:numRef>
          </c:val>
          <c:extLst>
            <c:ext xmlns:c16="http://schemas.microsoft.com/office/drawing/2014/chart" uri="{C3380CC4-5D6E-409C-BE32-E72D297353CC}">
              <c16:uniqueId val="{00000000-A8F1-40C1-B8DB-946BCE212D7C}"/>
            </c:ext>
          </c:extLst>
        </c:ser>
        <c:ser>
          <c:idx val="1"/>
          <c:order val="1"/>
          <c:tx>
            <c:strRef>
              <c:f>'Ark1'!$C$1</c:f>
              <c:strCache>
                <c:ptCount val="1"/>
                <c:pt idx="0">
                  <c:v>Q3 2015</c:v>
                </c:pt>
              </c:strCache>
            </c:strRef>
          </c:tx>
          <c:spPr>
            <a:solidFill>
              <a:schemeClr val="accent5">
                <a:tint val="46000"/>
              </a:schemeClr>
            </a:solidFill>
            <a:ln>
              <a:noFill/>
            </a:ln>
            <a:effectLst/>
            <a:scene3d>
              <a:camera prst="orthographicFront"/>
              <a:lightRig rig="threePt" dir="t"/>
            </a:scene3d>
            <a:sp3d>
              <a:bevelT w="0" h="0"/>
            </a:sp3d>
          </c:spPr>
          <c:invertIfNegative val="0"/>
          <c:dLbls>
            <c:delete val="1"/>
          </c:dLbls>
          <c:cat>
            <c:strRef>
              <c:f>'Ark1'!$A$2:$A$5</c:f>
              <c:strCache>
                <c:ptCount val="4"/>
                <c:pt idx="0">
                  <c:v>Industri</c:v>
                </c:pt>
                <c:pt idx="1">
                  <c:v>Bygg/anlegg</c:v>
                </c:pt>
                <c:pt idx="2">
                  <c:v>Varehandel</c:v>
                </c:pt>
                <c:pt idx="3">
                  <c:v>Annet</c:v>
                </c:pt>
              </c:strCache>
            </c:strRef>
          </c:cat>
          <c:val>
            <c:numRef>
              <c:f>'Ark1'!$C$2:$C$5</c:f>
              <c:numCache>
                <c:formatCode>###0.00</c:formatCode>
                <c:ptCount val="4"/>
                <c:pt idx="0">
                  <c:v>44.683061439818204</c:v>
                </c:pt>
                <c:pt idx="1">
                  <c:v>47.00503472222222</c:v>
                </c:pt>
                <c:pt idx="2">
                  <c:v>51.465762187411677</c:v>
                </c:pt>
                <c:pt idx="3">
                  <c:v>49.57711478690954</c:v>
                </c:pt>
              </c:numCache>
            </c:numRef>
          </c:val>
          <c:extLst>
            <c:ext xmlns:c16="http://schemas.microsoft.com/office/drawing/2014/chart" uri="{C3380CC4-5D6E-409C-BE32-E72D297353CC}">
              <c16:uniqueId val="{00000001-A8F1-40C1-B8DB-946BCE212D7C}"/>
            </c:ext>
          </c:extLst>
        </c:ser>
        <c:ser>
          <c:idx val="2"/>
          <c:order val="2"/>
          <c:tx>
            <c:strRef>
              <c:f>'Ark1'!$D$1</c:f>
              <c:strCache>
                <c:ptCount val="1"/>
                <c:pt idx="0">
                  <c:v>Q4 2015</c:v>
                </c:pt>
              </c:strCache>
            </c:strRef>
          </c:tx>
          <c:spPr>
            <a:solidFill>
              <a:schemeClr val="accent5">
                <a:tint val="54000"/>
              </a:schemeClr>
            </a:solidFill>
            <a:ln>
              <a:noFill/>
            </a:ln>
            <a:effectLst/>
          </c:spPr>
          <c:invertIfNegative val="0"/>
          <c:dLbls>
            <c:delete val="1"/>
          </c:dLbls>
          <c:cat>
            <c:strRef>
              <c:f>'Ark1'!$A$2:$A$5</c:f>
              <c:strCache>
                <c:ptCount val="4"/>
                <c:pt idx="0">
                  <c:v>Industri</c:v>
                </c:pt>
                <c:pt idx="1">
                  <c:v>Bygg/anlegg</c:v>
                </c:pt>
                <c:pt idx="2">
                  <c:v>Varehandel</c:v>
                </c:pt>
                <c:pt idx="3">
                  <c:v>Annet</c:v>
                </c:pt>
              </c:strCache>
            </c:strRef>
          </c:cat>
          <c:val>
            <c:numRef>
              <c:f>'Ark1'!$D$2:$D$5</c:f>
              <c:numCache>
                <c:formatCode>###0.00</c:formatCode>
                <c:ptCount val="4"/>
                <c:pt idx="0">
                  <c:v>44.792685767528546</c:v>
                </c:pt>
                <c:pt idx="1">
                  <c:v>36.325642284405177</c:v>
                </c:pt>
                <c:pt idx="2">
                  <c:v>46.993447282201075</c:v>
                </c:pt>
                <c:pt idx="3">
                  <c:v>48.095539460941062</c:v>
                </c:pt>
              </c:numCache>
            </c:numRef>
          </c:val>
          <c:extLst>
            <c:ext xmlns:c16="http://schemas.microsoft.com/office/drawing/2014/chart" uri="{C3380CC4-5D6E-409C-BE32-E72D297353CC}">
              <c16:uniqueId val="{00000002-A8F1-40C1-B8DB-946BCE212D7C}"/>
            </c:ext>
          </c:extLst>
        </c:ser>
        <c:ser>
          <c:idx val="3"/>
          <c:order val="3"/>
          <c:tx>
            <c:strRef>
              <c:f>'Ark1'!$E$1</c:f>
              <c:strCache>
                <c:ptCount val="1"/>
                <c:pt idx="0">
                  <c:v>Q1 2016</c:v>
                </c:pt>
              </c:strCache>
            </c:strRef>
          </c:tx>
          <c:spPr>
            <a:solidFill>
              <a:schemeClr val="accent5">
                <a:tint val="62000"/>
              </a:schemeClr>
            </a:solidFill>
            <a:ln>
              <a:noFill/>
            </a:ln>
            <a:effectLst/>
          </c:spPr>
          <c:invertIfNegative val="0"/>
          <c:dLbls>
            <c:delete val="1"/>
          </c:dLbls>
          <c:cat>
            <c:strRef>
              <c:f>'Ark1'!$A$2:$A$5</c:f>
              <c:strCache>
                <c:ptCount val="4"/>
                <c:pt idx="0">
                  <c:v>Industri</c:v>
                </c:pt>
                <c:pt idx="1">
                  <c:v>Bygg/anlegg</c:v>
                </c:pt>
                <c:pt idx="2">
                  <c:v>Varehandel</c:v>
                </c:pt>
                <c:pt idx="3">
                  <c:v>Annet</c:v>
                </c:pt>
              </c:strCache>
            </c:strRef>
          </c:cat>
          <c:val>
            <c:numRef>
              <c:f>'Ark1'!$E$2:$E$5</c:f>
              <c:numCache>
                <c:formatCode>###0.00</c:formatCode>
                <c:ptCount val="4"/>
                <c:pt idx="0">
                  <c:v>42.262986256696948</c:v>
                </c:pt>
                <c:pt idx="1">
                  <c:v>42.468131238749798</c:v>
                </c:pt>
                <c:pt idx="2">
                  <c:v>49.451604626376643</c:v>
                </c:pt>
                <c:pt idx="3">
                  <c:v>48.227930942154543</c:v>
                </c:pt>
              </c:numCache>
            </c:numRef>
          </c:val>
          <c:extLst>
            <c:ext xmlns:c16="http://schemas.microsoft.com/office/drawing/2014/chart" uri="{C3380CC4-5D6E-409C-BE32-E72D297353CC}">
              <c16:uniqueId val="{00000003-A8F1-40C1-B8DB-946BCE212D7C}"/>
            </c:ext>
          </c:extLst>
        </c:ser>
        <c:ser>
          <c:idx val="4"/>
          <c:order val="4"/>
          <c:tx>
            <c:strRef>
              <c:f>'Ark1'!$F$1</c:f>
              <c:strCache>
                <c:ptCount val="1"/>
                <c:pt idx="0">
                  <c:v>Q3 2016</c:v>
                </c:pt>
              </c:strCache>
            </c:strRef>
          </c:tx>
          <c:spPr>
            <a:solidFill>
              <a:schemeClr val="accent5">
                <a:tint val="69000"/>
              </a:schemeClr>
            </a:solidFill>
            <a:ln>
              <a:noFill/>
            </a:ln>
            <a:effectLst/>
          </c:spPr>
          <c:invertIfNegative val="0"/>
          <c:dLbls>
            <c:delete val="1"/>
          </c:dLbls>
          <c:cat>
            <c:strRef>
              <c:f>'Ark1'!$A$2:$A$5</c:f>
              <c:strCache>
                <c:ptCount val="4"/>
                <c:pt idx="0">
                  <c:v>Industri</c:v>
                </c:pt>
                <c:pt idx="1">
                  <c:v>Bygg/anlegg</c:v>
                </c:pt>
                <c:pt idx="2">
                  <c:v>Varehandel</c:v>
                </c:pt>
                <c:pt idx="3">
                  <c:v>Annet</c:v>
                </c:pt>
              </c:strCache>
            </c:strRef>
          </c:cat>
          <c:val>
            <c:numRef>
              <c:f>'Ark1'!$F$2:$F$5</c:f>
              <c:numCache>
                <c:formatCode>###0.00</c:formatCode>
                <c:ptCount val="4"/>
                <c:pt idx="0">
                  <c:v>55.365090678704377</c:v>
                </c:pt>
                <c:pt idx="1">
                  <c:v>44.235259923600722</c:v>
                </c:pt>
                <c:pt idx="2">
                  <c:v>56.578293982225119</c:v>
                </c:pt>
                <c:pt idx="3">
                  <c:v>53.965733910408197</c:v>
                </c:pt>
              </c:numCache>
            </c:numRef>
          </c:val>
          <c:extLst>
            <c:ext xmlns:c16="http://schemas.microsoft.com/office/drawing/2014/chart" uri="{C3380CC4-5D6E-409C-BE32-E72D297353CC}">
              <c16:uniqueId val="{00000004-A8F1-40C1-B8DB-946BCE212D7C}"/>
            </c:ext>
          </c:extLst>
        </c:ser>
        <c:ser>
          <c:idx val="5"/>
          <c:order val="5"/>
          <c:tx>
            <c:strRef>
              <c:f>'Ark1'!$G$1</c:f>
              <c:strCache>
                <c:ptCount val="1"/>
                <c:pt idx="0">
                  <c:v>Q4 2016</c:v>
                </c:pt>
              </c:strCache>
            </c:strRef>
          </c:tx>
          <c:spPr>
            <a:solidFill>
              <a:schemeClr val="accent5">
                <a:tint val="77000"/>
              </a:schemeClr>
            </a:solidFill>
            <a:ln>
              <a:noFill/>
            </a:ln>
            <a:effectLst/>
          </c:spPr>
          <c:invertIfNegative val="0"/>
          <c:dLbls>
            <c:delete val="1"/>
          </c:dLbls>
          <c:cat>
            <c:strRef>
              <c:f>'Ark1'!$A$2:$A$5</c:f>
              <c:strCache>
                <c:ptCount val="4"/>
                <c:pt idx="0">
                  <c:v>Industri</c:v>
                </c:pt>
                <c:pt idx="1">
                  <c:v>Bygg/anlegg</c:v>
                </c:pt>
                <c:pt idx="2">
                  <c:v>Varehandel</c:v>
                </c:pt>
                <c:pt idx="3">
                  <c:v>Annet</c:v>
                </c:pt>
              </c:strCache>
            </c:strRef>
          </c:cat>
          <c:val>
            <c:numRef>
              <c:f>'Ark1'!$G$2:$G$5</c:f>
              <c:numCache>
                <c:formatCode>###0.00</c:formatCode>
                <c:ptCount val="4"/>
                <c:pt idx="0">
                  <c:v>53.263443414904572</c:v>
                </c:pt>
                <c:pt idx="1">
                  <c:v>52.219357249626313</c:v>
                </c:pt>
                <c:pt idx="2">
                  <c:v>57.633044223150208</c:v>
                </c:pt>
                <c:pt idx="3">
                  <c:v>52.052453173155733</c:v>
                </c:pt>
              </c:numCache>
            </c:numRef>
          </c:val>
          <c:extLst>
            <c:ext xmlns:c16="http://schemas.microsoft.com/office/drawing/2014/chart" uri="{C3380CC4-5D6E-409C-BE32-E72D297353CC}">
              <c16:uniqueId val="{00000005-A8F1-40C1-B8DB-946BCE212D7C}"/>
            </c:ext>
          </c:extLst>
        </c:ser>
        <c:ser>
          <c:idx val="6"/>
          <c:order val="6"/>
          <c:tx>
            <c:strRef>
              <c:f>'Ark1'!$H$1</c:f>
              <c:strCache>
                <c:ptCount val="1"/>
                <c:pt idx="0">
                  <c:v>Q2 2017</c:v>
                </c:pt>
              </c:strCache>
            </c:strRef>
          </c:tx>
          <c:spPr>
            <a:solidFill>
              <a:schemeClr val="accent5">
                <a:tint val="85000"/>
              </a:schemeClr>
            </a:solidFill>
            <a:ln>
              <a:noFill/>
            </a:ln>
            <a:effectLst/>
          </c:spPr>
          <c:invertIfNegative val="0"/>
          <c:dLbls>
            <c:delete val="1"/>
          </c:dLbls>
          <c:cat>
            <c:strRef>
              <c:f>'Ark1'!$A$2:$A$5</c:f>
              <c:strCache>
                <c:ptCount val="4"/>
                <c:pt idx="0">
                  <c:v>Industri</c:v>
                </c:pt>
                <c:pt idx="1">
                  <c:v>Bygg/anlegg</c:v>
                </c:pt>
                <c:pt idx="2">
                  <c:v>Varehandel</c:v>
                </c:pt>
                <c:pt idx="3">
                  <c:v>Annet</c:v>
                </c:pt>
              </c:strCache>
            </c:strRef>
          </c:cat>
          <c:val>
            <c:numRef>
              <c:f>'Ark1'!$H$2:$H$5</c:f>
              <c:numCache>
                <c:formatCode>###0.00</c:formatCode>
                <c:ptCount val="4"/>
                <c:pt idx="0">
                  <c:v>54.228241070721502</c:v>
                </c:pt>
                <c:pt idx="1">
                  <c:v>58.992692243813323</c:v>
                </c:pt>
                <c:pt idx="2">
                  <c:v>58.708574258485925</c:v>
                </c:pt>
                <c:pt idx="3">
                  <c:v>60.80252500506603</c:v>
                </c:pt>
              </c:numCache>
            </c:numRef>
          </c:val>
          <c:extLst>
            <c:ext xmlns:c16="http://schemas.microsoft.com/office/drawing/2014/chart" uri="{C3380CC4-5D6E-409C-BE32-E72D297353CC}">
              <c16:uniqueId val="{00000006-A8F1-40C1-B8DB-946BCE212D7C}"/>
            </c:ext>
          </c:extLst>
        </c:ser>
        <c:ser>
          <c:idx val="7"/>
          <c:order val="7"/>
          <c:tx>
            <c:strRef>
              <c:f>'Ark1'!$I$1</c:f>
              <c:strCache>
                <c:ptCount val="1"/>
                <c:pt idx="0">
                  <c:v>Q3 2017</c:v>
                </c:pt>
              </c:strCache>
            </c:strRef>
          </c:tx>
          <c:spPr>
            <a:solidFill>
              <a:schemeClr val="accent5">
                <a:tint val="93000"/>
              </a:schemeClr>
            </a:solidFill>
            <a:ln>
              <a:noFill/>
            </a:ln>
            <a:effectLst/>
          </c:spPr>
          <c:invertIfNegative val="0"/>
          <c:dLbls>
            <c:delete val="1"/>
          </c:dLbls>
          <c:cat>
            <c:strRef>
              <c:f>'Ark1'!$A$2:$A$5</c:f>
              <c:strCache>
                <c:ptCount val="4"/>
                <c:pt idx="0">
                  <c:v>Industri</c:v>
                </c:pt>
                <c:pt idx="1">
                  <c:v>Bygg/anlegg</c:v>
                </c:pt>
                <c:pt idx="2">
                  <c:v>Varehandel</c:v>
                </c:pt>
                <c:pt idx="3">
                  <c:v>Annet</c:v>
                </c:pt>
              </c:strCache>
            </c:strRef>
          </c:cat>
          <c:val>
            <c:numRef>
              <c:f>'Ark1'!$I$2:$I$5</c:f>
              <c:numCache>
                <c:formatCode>###0.00</c:formatCode>
                <c:ptCount val="4"/>
                <c:pt idx="0">
                  <c:v>65.754335946780714</c:v>
                </c:pt>
                <c:pt idx="1">
                  <c:v>55.602017937219749</c:v>
                </c:pt>
                <c:pt idx="2">
                  <c:v>59.22244753185565</c:v>
                </c:pt>
                <c:pt idx="3">
                  <c:v>59.645690992732114</c:v>
                </c:pt>
              </c:numCache>
            </c:numRef>
          </c:val>
          <c:extLst>
            <c:ext xmlns:c16="http://schemas.microsoft.com/office/drawing/2014/chart" uri="{C3380CC4-5D6E-409C-BE32-E72D297353CC}">
              <c16:uniqueId val="{00000007-A8F1-40C1-B8DB-946BCE212D7C}"/>
            </c:ext>
          </c:extLst>
        </c:ser>
        <c:ser>
          <c:idx val="8"/>
          <c:order val="8"/>
          <c:tx>
            <c:strRef>
              <c:f>'Ark1'!$J$1</c:f>
              <c:strCache>
                <c:ptCount val="1"/>
                <c:pt idx="0">
                  <c:v>Q4 2017</c:v>
                </c:pt>
              </c:strCache>
            </c:strRef>
          </c:tx>
          <c:spPr>
            <a:solidFill>
              <a:schemeClr val="accent5"/>
            </a:solidFill>
            <a:ln>
              <a:noFill/>
            </a:ln>
            <a:effectLst/>
          </c:spPr>
          <c:invertIfNegative val="0"/>
          <c:dLbls>
            <c:delete val="1"/>
          </c:dLbls>
          <c:cat>
            <c:strRef>
              <c:f>'Ark1'!$A$2:$A$5</c:f>
              <c:strCache>
                <c:ptCount val="4"/>
                <c:pt idx="0">
                  <c:v>Industri</c:v>
                </c:pt>
                <c:pt idx="1">
                  <c:v>Bygg/anlegg</c:v>
                </c:pt>
                <c:pt idx="2">
                  <c:v>Varehandel</c:v>
                </c:pt>
                <c:pt idx="3">
                  <c:v>Annet</c:v>
                </c:pt>
              </c:strCache>
            </c:strRef>
          </c:cat>
          <c:val>
            <c:numRef>
              <c:f>'Ark1'!$J$2:$J$5</c:f>
              <c:numCache>
                <c:formatCode>###0.00</c:formatCode>
                <c:ptCount val="4"/>
                <c:pt idx="0">
                  <c:v>64.448008236319012</c:v>
                </c:pt>
                <c:pt idx="1">
                  <c:v>60.533922936389295</c:v>
                </c:pt>
                <c:pt idx="2">
                  <c:v>60.89025190063176</c:v>
                </c:pt>
                <c:pt idx="3">
                  <c:v>60.997280217038217</c:v>
                </c:pt>
              </c:numCache>
            </c:numRef>
          </c:val>
          <c:extLst>
            <c:ext xmlns:c16="http://schemas.microsoft.com/office/drawing/2014/chart" uri="{C3380CC4-5D6E-409C-BE32-E72D297353CC}">
              <c16:uniqueId val="{00000008-A8F1-40C1-B8DB-946BCE212D7C}"/>
            </c:ext>
          </c:extLst>
        </c:ser>
        <c:ser>
          <c:idx val="9"/>
          <c:order val="9"/>
          <c:tx>
            <c:strRef>
              <c:f>'Ark1'!$K$1</c:f>
              <c:strCache>
                <c:ptCount val="1"/>
                <c:pt idx="0">
                  <c:v>Q2 2018</c:v>
                </c:pt>
              </c:strCache>
            </c:strRef>
          </c:tx>
          <c:spPr>
            <a:solidFill>
              <a:schemeClr val="accent5">
                <a:shade val="92000"/>
              </a:schemeClr>
            </a:solidFill>
            <a:ln>
              <a:noFill/>
            </a:ln>
            <a:effectLst/>
          </c:spPr>
          <c:invertIfNegative val="0"/>
          <c:dLbls>
            <c:delete val="1"/>
          </c:dLbls>
          <c:cat>
            <c:strRef>
              <c:f>'Ark1'!$A$2:$A$5</c:f>
              <c:strCache>
                <c:ptCount val="4"/>
                <c:pt idx="0">
                  <c:v>Industri</c:v>
                </c:pt>
                <c:pt idx="1">
                  <c:v>Bygg/anlegg</c:v>
                </c:pt>
                <c:pt idx="2">
                  <c:v>Varehandel</c:v>
                </c:pt>
                <c:pt idx="3">
                  <c:v>Annet</c:v>
                </c:pt>
              </c:strCache>
            </c:strRef>
          </c:cat>
          <c:val>
            <c:numRef>
              <c:f>'Ark1'!$K$2:$K$5</c:f>
              <c:numCache>
                <c:formatCode>###0.00</c:formatCode>
                <c:ptCount val="4"/>
                <c:pt idx="0">
                  <c:v>63.81703140379971</c:v>
                </c:pt>
                <c:pt idx="1">
                  <c:v>63.041946420862288</c:v>
                </c:pt>
                <c:pt idx="2">
                  <c:v>62.145162805229837</c:v>
                </c:pt>
                <c:pt idx="3">
                  <c:v>62.17584057662895</c:v>
                </c:pt>
              </c:numCache>
            </c:numRef>
          </c:val>
          <c:extLst>
            <c:ext xmlns:c16="http://schemas.microsoft.com/office/drawing/2014/chart" uri="{C3380CC4-5D6E-409C-BE32-E72D297353CC}">
              <c16:uniqueId val="{00000009-A8F1-40C1-B8DB-946BCE212D7C}"/>
            </c:ext>
          </c:extLst>
        </c:ser>
        <c:ser>
          <c:idx val="10"/>
          <c:order val="10"/>
          <c:tx>
            <c:strRef>
              <c:f>'Ark1'!$L$1</c:f>
              <c:strCache>
                <c:ptCount val="1"/>
                <c:pt idx="0">
                  <c:v>Q3 2018</c:v>
                </c:pt>
              </c:strCache>
            </c:strRef>
          </c:tx>
          <c:spPr>
            <a:solidFill>
              <a:schemeClr val="accent5">
                <a:shade val="84000"/>
              </a:schemeClr>
            </a:solidFill>
            <a:ln>
              <a:noFill/>
            </a:ln>
            <a:effectLst/>
          </c:spPr>
          <c:invertIfNegative val="0"/>
          <c:dLbls>
            <c:delete val="1"/>
          </c:dLbls>
          <c:cat>
            <c:strRef>
              <c:f>'Ark1'!$A$2:$A$5</c:f>
              <c:strCache>
                <c:ptCount val="4"/>
                <c:pt idx="0">
                  <c:v>Industri</c:v>
                </c:pt>
                <c:pt idx="1">
                  <c:v>Bygg/anlegg</c:v>
                </c:pt>
                <c:pt idx="2">
                  <c:v>Varehandel</c:v>
                </c:pt>
                <c:pt idx="3">
                  <c:v>Annet</c:v>
                </c:pt>
              </c:strCache>
            </c:strRef>
          </c:cat>
          <c:val>
            <c:numRef>
              <c:f>'Ark1'!$L$2:$L$5</c:f>
              <c:numCache>
                <c:formatCode>###0.00</c:formatCode>
                <c:ptCount val="4"/>
                <c:pt idx="0">
                  <c:v>62.920941460470736</c:v>
                </c:pt>
                <c:pt idx="1">
                  <c:v>69.680619141050769</c:v>
                </c:pt>
                <c:pt idx="2">
                  <c:v>62.549190430460598</c:v>
                </c:pt>
                <c:pt idx="3">
                  <c:v>61.35841397040813</c:v>
                </c:pt>
              </c:numCache>
            </c:numRef>
          </c:val>
          <c:extLst>
            <c:ext xmlns:c16="http://schemas.microsoft.com/office/drawing/2014/chart" uri="{C3380CC4-5D6E-409C-BE32-E72D297353CC}">
              <c16:uniqueId val="{0000000A-A8F1-40C1-B8DB-946BCE212D7C}"/>
            </c:ext>
          </c:extLst>
        </c:ser>
        <c:ser>
          <c:idx val="11"/>
          <c:order val="11"/>
          <c:tx>
            <c:strRef>
              <c:f>'Ark1'!$M$1</c:f>
              <c:strCache>
                <c:ptCount val="1"/>
                <c:pt idx="0">
                  <c:v>Q4 2018</c:v>
                </c:pt>
              </c:strCache>
            </c:strRef>
          </c:tx>
          <c:spPr>
            <a:solidFill>
              <a:schemeClr val="accent5">
                <a:shade val="76000"/>
              </a:schemeClr>
            </a:solidFill>
            <a:ln>
              <a:noFill/>
            </a:ln>
            <a:effectLst/>
          </c:spPr>
          <c:invertIfNegative val="0"/>
          <c:dLbls>
            <c:delete val="1"/>
          </c:dLbls>
          <c:cat>
            <c:strRef>
              <c:f>'Ark1'!$A$2:$A$5</c:f>
              <c:strCache>
                <c:ptCount val="4"/>
                <c:pt idx="0">
                  <c:v>Industri</c:v>
                </c:pt>
                <c:pt idx="1">
                  <c:v>Bygg/anlegg</c:v>
                </c:pt>
                <c:pt idx="2">
                  <c:v>Varehandel</c:v>
                </c:pt>
                <c:pt idx="3">
                  <c:v>Annet</c:v>
                </c:pt>
              </c:strCache>
            </c:strRef>
          </c:cat>
          <c:val>
            <c:numRef>
              <c:f>'Ark1'!$M$2:$M$5</c:f>
              <c:numCache>
                <c:formatCode>###0.00</c:formatCode>
                <c:ptCount val="4"/>
                <c:pt idx="0">
                  <c:v>68.569704284852193</c:v>
                </c:pt>
                <c:pt idx="1">
                  <c:v>64.316292420608931</c:v>
                </c:pt>
                <c:pt idx="2">
                  <c:v>65.830721664107699</c:v>
                </c:pt>
                <c:pt idx="3">
                  <c:v>60.150697600015981</c:v>
                </c:pt>
              </c:numCache>
            </c:numRef>
          </c:val>
          <c:extLst>
            <c:ext xmlns:c16="http://schemas.microsoft.com/office/drawing/2014/chart" uri="{C3380CC4-5D6E-409C-BE32-E72D297353CC}">
              <c16:uniqueId val="{0000000B-A8F1-40C1-B8DB-946BCE212D7C}"/>
            </c:ext>
          </c:extLst>
        </c:ser>
        <c:ser>
          <c:idx val="12"/>
          <c:order val="12"/>
          <c:tx>
            <c:strRef>
              <c:f>'Ark1'!$N$1</c:f>
              <c:strCache>
                <c:ptCount val="1"/>
                <c:pt idx="0">
                  <c:v>Q2 2019</c:v>
                </c:pt>
              </c:strCache>
            </c:strRef>
          </c:tx>
          <c:spPr>
            <a:solidFill>
              <a:schemeClr val="accent5">
                <a:shade val="68000"/>
              </a:schemeClr>
            </a:solidFill>
            <a:ln>
              <a:noFill/>
            </a:ln>
            <a:effectLst/>
          </c:spPr>
          <c:invertIfNegative val="0"/>
          <c:dLbls>
            <c:delete val="1"/>
          </c:dLbls>
          <c:cat>
            <c:strRef>
              <c:f>'Ark1'!$A$2:$A$5</c:f>
              <c:strCache>
                <c:ptCount val="4"/>
                <c:pt idx="0">
                  <c:v>Industri</c:v>
                </c:pt>
                <c:pt idx="1">
                  <c:v>Bygg/anlegg</c:v>
                </c:pt>
                <c:pt idx="2">
                  <c:v>Varehandel</c:v>
                </c:pt>
                <c:pt idx="3">
                  <c:v>Annet</c:v>
                </c:pt>
              </c:strCache>
            </c:strRef>
          </c:cat>
          <c:val>
            <c:numRef>
              <c:f>'Ark1'!$N$2:$N$5</c:f>
              <c:numCache>
                <c:formatCode>###0.00</c:formatCode>
                <c:ptCount val="4"/>
                <c:pt idx="0">
                  <c:v>69.971761504079979</c:v>
                </c:pt>
                <c:pt idx="1">
                  <c:v>62.530548288641818</c:v>
                </c:pt>
                <c:pt idx="2">
                  <c:v>63.759931531137816</c:v>
                </c:pt>
                <c:pt idx="3">
                  <c:v>60.794192924991712</c:v>
                </c:pt>
              </c:numCache>
            </c:numRef>
          </c:val>
          <c:extLst>
            <c:ext xmlns:c16="http://schemas.microsoft.com/office/drawing/2014/chart" uri="{C3380CC4-5D6E-409C-BE32-E72D297353CC}">
              <c16:uniqueId val="{0000000C-A8F1-40C1-B8DB-946BCE212D7C}"/>
            </c:ext>
          </c:extLst>
        </c:ser>
        <c:ser>
          <c:idx val="13"/>
          <c:order val="13"/>
          <c:tx>
            <c:strRef>
              <c:f>'Ark1'!$O$1</c:f>
              <c:strCache>
                <c:ptCount val="1"/>
                <c:pt idx="0">
                  <c:v>Q3 2019</c:v>
                </c:pt>
              </c:strCache>
            </c:strRef>
          </c:tx>
          <c:spPr>
            <a:solidFill>
              <a:schemeClr val="accent5">
                <a:shade val="61000"/>
              </a:schemeClr>
            </a:solidFill>
            <a:ln>
              <a:noFill/>
            </a:ln>
            <a:effectLst/>
          </c:spPr>
          <c:invertIfNegative val="0"/>
          <c:dLbls>
            <c:delete val="1"/>
          </c:dLbls>
          <c:cat>
            <c:strRef>
              <c:f>'Ark1'!$A$2:$A$5</c:f>
              <c:strCache>
                <c:ptCount val="4"/>
                <c:pt idx="0">
                  <c:v>Industri</c:v>
                </c:pt>
                <c:pt idx="1">
                  <c:v>Bygg/anlegg</c:v>
                </c:pt>
                <c:pt idx="2">
                  <c:v>Varehandel</c:v>
                </c:pt>
                <c:pt idx="3">
                  <c:v>Annet</c:v>
                </c:pt>
              </c:strCache>
            </c:strRef>
          </c:cat>
          <c:val>
            <c:numRef>
              <c:f>'Ark1'!$O$2:$O$5</c:f>
              <c:numCache>
                <c:formatCode>###0.00</c:formatCode>
                <c:ptCount val="4"/>
                <c:pt idx="0">
                  <c:v>67.45677561435275</c:v>
                </c:pt>
                <c:pt idx="1">
                  <c:v>63.898140108602739</c:v>
                </c:pt>
                <c:pt idx="2">
                  <c:v>66.957742225111588</c:v>
                </c:pt>
                <c:pt idx="3">
                  <c:v>60.312770327908922</c:v>
                </c:pt>
              </c:numCache>
            </c:numRef>
          </c:val>
          <c:extLst>
            <c:ext xmlns:c16="http://schemas.microsoft.com/office/drawing/2014/chart" uri="{C3380CC4-5D6E-409C-BE32-E72D297353CC}">
              <c16:uniqueId val="{0000000D-A8F1-40C1-B8DB-946BCE212D7C}"/>
            </c:ext>
          </c:extLst>
        </c:ser>
        <c:ser>
          <c:idx val="14"/>
          <c:order val="14"/>
          <c:tx>
            <c:strRef>
              <c:f>'Ark1'!$P$1</c:f>
              <c:strCache>
                <c:ptCount val="1"/>
                <c:pt idx="0">
                  <c:v>Q4 2019</c:v>
                </c:pt>
              </c:strCache>
            </c:strRef>
          </c:tx>
          <c:spPr>
            <a:solidFill>
              <a:schemeClr val="accent5">
                <a:shade val="53000"/>
              </a:schemeClr>
            </a:solidFill>
            <a:ln>
              <a:noFill/>
            </a:ln>
            <a:effectLst/>
          </c:spPr>
          <c:invertIfNegative val="0"/>
          <c:dLbls>
            <c:delete val="1"/>
          </c:dLbls>
          <c:cat>
            <c:strRef>
              <c:f>'Ark1'!$A$2:$A$5</c:f>
              <c:strCache>
                <c:ptCount val="4"/>
                <c:pt idx="0">
                  <c:v>Industri</c:v>
                </c:pt>
                <c:pt idx="1">
                  <c:v>Bygg/anlegg</c:v>
                </c:pt>
                <c:pt idx="2">
                  <c:v>Varehandel</c:v>
                </c:pt>
                <c:pt idx="3">
                  <c:v>Annet</c:v>
                </c:pt>
              </c:strCache>
            </c:strRef>
          </c:cat>
          <c:val>
            <c:numRef>
              <c:f>'Ark1'!$P$2:$P$5</c:f>
              <c:numCache>
                <c:formatCode>###0.00</c:formatCode>
                <c:ptCount val="4"/>
                <c:pt idx="0">
                  <c:v>62.51787525092611</c:v>
                </c:pt>
                <c:pt idx="1">
                  <c:v>56.856572373513444</c:v>
                </c:pt>
                <c:pt idx="2">
                  <c:v>61.814059903729195</c:v>
                </c:pt>
                <c:pt idx="3">
                  <c:v>56.325353507301436</c:v>
                </c:pt>
              </c:numCache>
            </c:numRef>
          </c:val>
          <c:extLst>
            <c:ext xmlns:c16="http://schemas.microsoft.com/office/drawing/2014/chart" uri="{C3380CC4-5D6E-409C-BE32-E72D297353CC}">
              <c16:uniqueId val="{0000000F-A8F1-40C1-B8DB-946BCE212D7C}"/>
            </c:ext>
          </c:extLst>
        </c:ser>
        <c:ser>
          <c:idx val="15"/>
          <c:order val="15"/>
          <c:tx>
            <c:strRef>
              <c:f>'Ark1'!$Q$1</c:f>
              <c:strCache>
                <c:ptCount val="1"/>
                <c:pt idx="0">
                  <c:v>Q2 2020</c:v>
                </c:pt>
              </c:strCache>
            </c:strRef>
          </c:tx>
          <c:spPr>
            <a:solidFill>
              <a:schemeClr val="accent5">
                <a:shade val="45000"/>
              </a:schemeClr>
            </a:solidFill>
            <a:ln>
              <a:noFill/>
            </a:ln>
            <a:effectLst/>
          </c:spPr>
          <c:invertIfNegative val="0"/>
          <c:dLbls>
            <c:delete val="1"/>
          </c:dLbls>
          <c:cat>
            <c:strRef>
              <c:f>'Ark1'!$A$2:$A$5</c:f>
              <c:strCache>
                <c:ptCount val="4"/>
                <c:pt idx="0">
                  <c:v>Industri</c:v>
                </c:pt>
                <c:pt idx="1">
                  <c:v>Bygg/anlegg</c:v>
                </c:pt>
                <c:pt idx="2">
                  <c:v>Varehandel</c:v>
                </c:pt>
                <c:pt idx="3">
                  <c:v>Annet</c:v>
                </c:pt>
              </c:strCache>
            </c:strRef>
          </c:cat>
          <c:val>
            <c:numRef>
              <c:f>'Ark1'!$Q$2:$Q$5</c:f>
              <c:numCache>
                <c:formatCode>###0.00</c:formatCode>
                <c:ptCount val="4"/>
                <c:pt idx="0">
                  <c:v>41.848579813855345</c:v>
                </c:pt>
                <c:pt idx="1">
                  <c:v>42.497313605554631</c:v>
                </c:pt>
                <c:pt idx="2">
                  <c:v>48.325798616299302</c:v>
                </c:pt>
                <c:pt idx="3">
                  <c:v>42.65922939957013</c:v>
                </c:pt>
              </c:numCache>
            </c:numRef>
          </c:val>
          <c:extLst>
            <c:ext xmlns:c16="http://schemas.microsoft.com/office/drawing/2014/chart" uri="{C3380CC4-5D6E-409C-BE32-E72D297353CC}">
              <c16:uniqueId val="{00000000-1873-43B0-B8F9-885BCF3B2880}"/>
            </c:ext>
          </c:extLst>
        </c:ser>
        <c:ser>
          <c:idx val="16"/>
          <c:order val="16"/>
          <c:tx>
            <c:strRef>
              <c:f>'Ark1'!$R$1</c:f>
              <c:strCache>
                <c:ptCount val="1"/>
                <c:pt idx="0">
                  <c:v>Q3 2020</c:v>
                </c:pt>
              </c:strCache>
            </c:strRef>
          </c:tx>
          <c:spPr>
            <a:solidFill>
              <a:srgbClr val="FF00FF"/>
            </a:solidFill>
            <a:ln>
              <a:noFill/>
            </a:ln>
            <a:effectLst/>
          </c:spPr>
          <c:invertIfNegative val="0"/>
          <c:dLbls>
            <c:numFmt formatCode="#,##0" sourceLinked="0"/>
            <c:spPr>
              <a:solidFill>
                <a:schemeClr val="tx1"/>
              </a:solid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bg1"/>
                    </a:solidFill>
                    <a:latin typeface="+mn-lt"/>
                    <a:ea typeface="+mn-ea"/>
                    <a:cs typeface="+mn-cs"/>
                  </a:defRPr>
                </a:pPr>
                <a:endParaRPr lang="nb-NO"/>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strRef>
              <c:f>'Ark1'!$A$2:$A$5</c:f>
              <c:strCache>
                <c:ptCount val="4"/>
                <c:pt idx="0">
                  <c:v>Industri</c:v>
                </c:pt>
                <c:pt idx="1">
                  <c:v>Bygg/anlegg</c:v>
                </c:pt>
                <c:pt idx="2">
                  <c:v>Varehandel</c:v>
                </c:pt>
                <c:pt idx="3">
                  <c:v>Annet</c:v>
                </c:pt>
              </c:strCache>
            </c:strRef>
          </c:cat>
          <c:val>
            <c:numRef>
              <c:f>'Ark1'!$R$2:$R$5</c:f>
              <c:numCache>
                <c:formatCode>###0.00</c:formatCode>
                <c:ptCount val="4"/>
                <c:pt idx="0">
                  <c:v>51.731405926674626</c:v>
                </c:pt>
                <c:pt idx="1">
                  <c:v>52.740095144042932</c:v>
                </c:pt>
                <c:pt idx="2">
                  <c:v>56.233168507778565</c:v>
                </c:pt>
                <c:pt idx="3">
                  <c:v>47.270649673746789</c:v>
                </c:pt>
              </c:numCache>
            </c:numRef>
          </c:val>
          <c:extLst>
            <c:ext xmlns:c16="http://schemas.microsoft.com/office/drawing/2014/chart" uri="{C3380CC4-5D6E-409C-BE32-E72D297353CC}">
              <c16:uniqueId val="{00000000-342D-4916-B528-51F8943254BC}"/>
            </c:ext>
          </c:extLst>
        </c:ser>
        <c:dLbls>
          <c:dLblPos val="inEnd"/>
          <c:showLegendKey val="0"/>
          <c:showVal val="1"/>
          <c:showCatName val="0"/>
          <c:showSerName val="0"/>
          <c:showPercent val="0"/>
          <c:showBubbleSize val="0"/>
        </c:dLbls>
        <c:gapWidth val="100"/>
        <c:axId val="778219664"/>
        <c:axId val="778221232"/>
      </c:barChart>
      <c:catAx>
        <c:axId val="778219664"/>
        <c:scaling>
          <c:orientation val="minMax"/>
        </c:scaling>
        <c:delete val="0"/>
        <c:axPos val="b"/>
        <c:numFmt formatCode="General" sourceLinked="0"/>
        <c:majorTickMark val="out"/>
        <c:minorTickMark val="none"/>
        <c:tickLblPos val="nextTo"/>
        <c:spPr>
          <a:noFill/>
          <a:ln w="15875" cap="flat" cmpd="sng" algn="ctr">
            <a:solidFill>
              <a:srgbClr val="494949"/>
            </a:solidFill>
            <a:prstDash val="solid"/>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nb-NO"/>
          </a:p>
        </c:txPr>
        <c:crossAx val="778221232"/>
        <c:crosses val="autoZero"/>
        <c:auto val="1"/>
        <c:lblAlgn val="ctr"/>
        <c:lblOffset val="100"/>
        <c:noMultiLvlLbl val="0"/>
      </c:catAx>
      <c:valAx>
        <c:axId val="778221232"/>
        <c:scaling>
          <c:orientation val="minMax"/>
          <c:max val="75"/>
          <c:min val="0"/>
        </c:scaling>
        <c:delete val="0"/>
        <c:axPos val="l"/>
        <c:majorGridlines>
          <c:spPr>
            <a:ln w="9525" cap="flat" cmpd="sng" algn="ctr">
              <a:solidFill>
                <a:srgbClr val="86A17F">
                  <a:alpha val="50000"/>
                </a:srgbClr>
              </a:solidFill>
              <a:prstDash val="solid"/>
              <a:round/>
            </a:ln>
            <a:effectLst/>
          </c:spPr>
        </c:majorGridlines>
        <c:numFmt formatCode="#,##0" sourceLinked="0"/>
        <c:majorTickMark val="out"/>
        <c:minorTickMark val="none"/>
        <c:tickLblPos val="nextTo"/>
        <c:spPr>
          <a:noFill/>
          <a:ln w="6350" cap="flat" cmpd="sng" algn="ctr">
            <a:noFill/>
            <a:prstDash val="solid"/>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nb-NO"/>
          </a:p>
        </c:txPr>
        <c:crossAx val="778219664"/>
        <c:crosses val="autoZero"/>
        <c:crossBetween val="between"/>
      </c:valAx>
      <c:spPr>
        <a:noFill/>
        <a:ln>
          <a:noFill/>
        </a:ln>
        <a:effectLst/>
      </c:spPr>
    </c:plotArea>
    <c:legend>
      <c:legendPos val="b"/>
      <c:layout>
        <c:manualLayout>
          <c:xMode val="edge"/>
          <c:yMode val="edge"/>
          <c:x val="3.1771597775567005E-2"/>
          <c:y val="9.3937890235469959E-2"/>
          <c:w val="0.86730532065340626"/>
          <c:h val="4.243710491319476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legend>
    <c:plotVisOnly val="1"/>
    <c:dispBlanksAs val="gap"/>
    <c:showDLblsOverMax val="0"/>
  </c:chart>
  <c:spPr>
    <a:noFill/>
    <a:ln w="9525" cap="flat" cmpd="sng" algn="ctr">
      <a:noFill/>
      <a:prstDash val="solid"/>
      <a:round/>
    </a:ln>
    <a:effectLst/>
  </c:spPr>
  <c:txPr>
    <a:bodyPr/>
    <a:lstStyle/>
    <a:p>
      <a:pPr>
        <a:defRPr sz="900">
          <a:solidFill>
            <a:schemeClr val="tx1">
              <a:lumMod val="65000"/>
              <a:lumOff val="35000"/>
            </a:schemeClr>
          </a:solidFill>
        </a:defRPr>
      </a:pPr>
      <a:endParaRPr lang="nb-NO"/>
    </a:p>
  </c:txPr>
  <c:externalData r:id="rId3">
    <c:autoUpdate val="0"/>
  </c:externalData>
  <c:userShapes r:id="rId4"/>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0428234946065268"/>
          <c:y val="0.14948491479133064"/>
          <c:w val="0.82488171936046739"/>
          <c:h val="0.52704655694635316"/>
        </c:manualLayout>
      </c:layout>
      <c:barChart>
        <c:barDir val="col"/>
        <c:grouping val="clustered"/>
        <c:varyColors val="0"/>
        <c:ser>
          <c:idx val="0"/>
          <c:order val="0"/>
          <c:tx>
            <c:strRef>
              <c:f>'[Eirik Hovedark.xlsx]Detaljfordeling Norge'!$B$18</c:f>
              <c:strCache>
                <c:ptCount val="1"/>
                <c:pt idx="0">
                  <c:v>Brutto</c:v>
                </c:pt>
              </c:strCache>
            </c:strRef>
          </c:tx>
          <c:spPr>
            <a:solidFill>
              <a:srgbClr val="4F81BD"/>
            </a:solidFill>
            <a:ln>
              <a:noFill/>
            </a:ln>
            <a:effectLst/>
          </c:spPr>
          <c:invertIfNegative val="0"/>
          <c:dLbls>
            <c:dLbl>
              <c:idx val="0"/>
              <c:layout>
                <c:manualLayout>
                  <c:x val="-2.4084778420038534E-3"/>
                  <c:y val="3.3806626098715348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06B8-4845-9223-E8ACF9C283B4}"/>
                </c:ext>
              </c:extLst>
            </c:dLbl>
            <c:dLbl>
              <c:idx val="1"/>
              <c:layout>
                <c:manualLayout>
                  <c:x val="2.4084778420038534E-3"/>
                  <c:y val="6.1781785048889617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06B8-4845-9223-E8ACF9C283B4}"/>
                </c:ext>
              </c:extLst>
            </c:dLbl>
            <c:dLbl>
              <c:idx val="3"/>
              <c:layout>
                <c:manualLayout>
                  <c:x val="-2.4084778420038534E-3"/>
                  <c:y val="3.8185515857170377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06B8-4845-9223-E8ACF9C283B4}"/>
                </c:ext>
              </c:extLst>
            </c:dLbl>
            <c:dLbl>
              <c:idx val="4"/>
              <c:layout>
                <c:manualLayout>
                  <c:x val="0"/>
                  <c:y val="9.892297945515308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06B8-4845-9223-E8ACF9C283B4}"/>
                </c:ext>
              </c:extLst>
            </c:dLbl>
            <c:numFmt formatCode="#\ ##0" sourceLinked="0"/>
            <c:spPr>
              <a:noFill/>
              <a:ln>
                <a:noFill/>
              </a:ln>
              <a:effectLst/>
            </c:spPr>
            <c:txPr>
              <a:bodyPr rot="0" spcFirstLastPara="1" vertOverflow="ellipsis" vert="horz" wrap="square" lIns="38100" tIns="108000" rIns="38100" bIns="19050" anchor="ctr" anchorCtr="1">
                <a:spAutoFit/>
              </a:bodyPr>
              <a:lstStyle/>
              <a:p>
                <a:pPr>
                  <a:defRPr sz="1400" b="0" i="0" u="none" strike="noStrike" kern="1200" baseline="0">
                    <a:solidFill>
                      <a:schemeClr val="tx1">
                        <a:lumMod val="75000"/>
                        <a:lumOff val="25000"/>
                      </a:schemeClr>
                    </a:solidFill>
                    <a:latin typeface="+mn-lt"/>
                    <a:ea typeface="+mn-ea"/>
                    <a:cs typeface="+mn-cs"/>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1"/>
                <c15:leaderLines>
                  <c:spPr>
                    <a:ln w="9525" cap="flat" cmpd="sng" algn="ctr">
                      <a:solidFill>
                        <a:schemeClr val="tx1">
                          <a:lumMod val="35000"/>
                          <a:lumOff val="65000"/>
                        </a:schemeClr>
                      </a:solidFill>
                      <a:round/>
                    </a:ln>
                    <a:effectLst/>
                  </c:spPr>
                </c15:leaderLines>
              </c:ext>
            </c:extLst>
          </c:dLbls>
          <c:cat>
            <c:strRef>
              <c:f>'[Eirik Hovedark.xlsx]Detaljfordeling Norge'!$A$19:$A$24</c:f>
              <c:strCache>
                <c:ptCount val="6"/>
                <c:pt idx="0">
                  <c:v>Detalj varegruppe </c:v>
                </c:pt>
                <c:pt idx="1">
                  <c:v>Mat og drikke</c:v>
                </c:pt>
                <c:pt idx="2">
                  <c:v>Klær, sko og vesker</c:v>
                </c:pt>
                <c:pt idx="3">
                  <c:v>Hus og hjem</c:v>
                </c:pt>
                <c:pt idx="4">
                  <c:v>Spesialbutikker</c:v>
                </c:pt>
                <c:pt idx="5">
                  <c:v>Sport, spill, leker og bøker</c:v>
                </c:pt>
              </c:strCache>
            </c:strRef>
          </c:cat>
          <c:val>
            <c:numRef>
              <c:f>'[Eirik Hovedark.xlsx]Detaljfordeling Norge'!$B$19:$B$24</c:f>
              <c:numCache>
                <c:formatCode>#,##0</c:formatCode>
                <c:ptCount val="6"/>
                <c:pt idx="0">
                  <c:v>427649.81900000002</c:v>
                </c:pt>
                <c:pt idx="1">
                  <c:v>193245.22099999999</c:v>
                </c:pt>
                <c:pt idx="2">
                  <c:v>35026.639000000003</c:v>
                </c:pt>
                <c:pt idx="3">
                  <c:v>107172.83900000001</c:v>
                </c:pt>
                <c:pt idx="4">
                  <c:v>54629.542999999998</c:v>
                </c:pt>
                <c:pt idx="5">
                  <c:v>17115.657999999999</c:v>
                </c:pt>
              </c:numCache>
            </c:numRef>
          </c:val>
          <c:extLst>
            <c:ext xmlns:c16="http://schemas.microsoft.com/office/drawing/2014/chart" uri="{C3380CC4-5D6E-409C-BE32-E72D297353CC}">
              <c16:uniqueId val="{00000004-06B8-4845-9223-E8ACF9C283B4}"/>
            </c:ext>
          </c:extLst>
        </c:ser>
        <c:dLbls>
          <c:dLblPos val="outEnd"/>
          <c:showLegendKey val="0"/>
          <c:showVal val="1"/>
          <c:showCatName val="0"/>
          <c:showSerName val="0"/>
          <c:showPercent val="0"/>
          <c:showBubbleSize val="0"/>
        </c:dLbls>
        <c:gapWidth val="100"/>
        <c:axId val="779100176"/>
        <c:axId val="450556480"/>
      </c:barChart>
      <c:scatterChart>
        <c:scatterStyle val="lineMarker"/>
        <c:varyColors val="0"/>
        <c:ser>
          <c:idx val="1"/>
          <c:order val="1"/>
          <c:tx>
            <c:strRef>
              <c:f>'[Eirik Hovedark.xlsx]Detaljfordeling Norge'!$C$18</c:f>
              <c:strCache>
                <c:ptCount val="1"/>
                <c:pt idx="0">
                  <c:v>Andel</c:v>
                </c:pt>
              </c:strCache>
            </c:strRef>
          </c:tx>
          <c:spPr>
            <a:ln w="25400">
              <a:noFill/>
            </a:ln>
            <a:effectLst/>
          </c:spPr>
          <c:marker>
            <c:symbol val="x"/>
            <c:size val="5"/>
            <c:spPr>
              <a:solidFill>
                <a:sysClr val="window" lastClr="FFFFFF"/>
              </a:solidFill>
              <a:ln w="127000">
                <a:solidFill>
                  <a:sysClr val="window" lastClr="FFFFFF"/>
                </a:solidFill>
              </a:ln>
              <a:effectLst/>
            </c:spPr>
          </c:marker>
          <c:dLbls>
            <c:dLbl>
              <c:idx val="0"/>
              <c:layout>
                <c:manualLayout>
                  <c:x val="-3.0198895290976809E-2"/>
                  <c:y val="-7.8534592887776635E-17"/>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06B8-4845-9223-E8ACF9C283B4}"/>
                </c:ext>
              </c:extLst>
            </c:dLbl>
            <c:dLbl>
              <c:idx val="1"/>
              <c:layout>
                <c:manualLayout>
                  <c:x val="-2.5022478108156471E-2"/>
                  <c:y val="-7.8534592887776635E-17"/>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06B8-4845-9223-E8ACF9C283B4}"/>
                </c:ext>
              </c:extLst>
            </c:dLbl>
            <c:dLbl>
              <c:idx val="2"/>
              <c:layout>
                <c:manualLayout>
                  <c:x val="-2.6528057532101926E-2"/>
                  <c:y val="0"/>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06B8-4845-9223-E8ACF9C283B4}"/>
                </c:ext>
              </c:extLst>
            </c:dLbl>
            <c:dLbl>
              <c:idx val="3"/>
              <c:layout>
                <c:manualLayout>
                  <c:x val="-2.34541662082134E-2"/>
                  <c:y val="0"/>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06B8-4845-9223-E8ACF9C283B4}"/>
                </c:ext>
              </c:extLst>
            </c:dLbl>
            <c:dLbl>
              <c:idx val="4"/>
              <c:layout>
                <c:manualLayout>
                  <c:x val="-2.0317542408327036E-2"/>
                  <c:y val="0"/>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06B8-4845-9223-E8ACF9C283B4}"/>
                </c:ext>
              </c:extLst>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solidFill>
                    <a:latin typeface="+mn-lt"/>
                    <a:ea typeface="+mn-ea"/>
                    <a:cs typeface="+mn-cs"/>
                  </a:defRPr>
                </a:pPr>
                <a:endParaRPr lang="nb-NO"/>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xVal>
            <c:strRef>
              <c:f>'[Eirik Hovedark.xlsx]Detaljfordeling Norge'!$A$19:$A$24</c:f>
              <c:strCache>
                <c:ptCount val="6"/>
                <c:pt idx="0">
                  <c:v>Detalj varegruppe </c:v>
                </c:pt>
                <c:pt idx="1">
                  <c:v>Mat og drikke</c:v>
                </c:pt>
                <c:pt idx="2">
                  <c:v>Klær, sko og vesker</c:v>
                </c:pt>
                <c:pt idx="3">
                  <c:v>Hus og hjem</c:v>
                </c:pt>
                <c:pt idx="4">
                  <c:v>Spesialbutikker</c:v>
                </c:pt>
                <c:pt idx="5">
                  <c:v>Sport, spill, leker og bøker</c:v>
                </c:pt>
              </c:strCache>
            </c:strRef>
          </c:xVal>
          <c:yVal>
            <c:numRef>
              <c:f>'[Eirik Hovedark.xlsx]Detaljfordeling Norge'!$C$19:$C$24</c:f>
              <c:numCache>
                <c:formatCode>0%</c:formatCode>
                <c:ptCount val="6"/>
                <c:pt idx="0">
                  <c:v>1</c:v>
                </c:pt>
                <c:pt idx="1">
                  <c:v>0.45187724258103801</c:v>
                </c:pt>
                <c:pt idx="2">
                  <c:v>8.1904954576866085E-2</c:v>
                </c:pt>
                <c:pt idx="3">
                  <c:v>0.25060887258320108</c:v>
                </c:pt>
                <c:pt idx="4">
                  <c:v>0.12774363643539857</c:v>
                </c:pt>
                <c:pt idx="5">
                  <c:v>4.002260082799193E-2</c:v>
                </c:pt>
              </c:numCache>
            </c:numRef>
          </c:yVal>
          <c:smooth val="0"/>
          <c:extLst>
            <c:ext xmlns:c16="http://schemas.microsoft.com/office/drawing/2014/chart" uri="{C3380CC4-5D6E-409C-BE32-E72D297353CC}">
              <c16:uniqueId val="{00000006-06B8-4845-9223-E8ACF9C283B4}"/>
            </c:ext>
          </c:extLst>
        </c:ser>
        <c:dLbls>
          <c:showLegendKey val="0"/>
          <c:showVal val="0"/>
          <c:showCatName val="0"/>
          <c:showSerName val="0"/>
          <c:showPercent val="0"/>
          <c:showBubbleSize val="0"/>
        </c:dLbls>
        <c:axId val="779100176"/>
        <c:axId val="450556480"/>
      </c:scatterChart>
      <c:catAx>
        <c:axId val="779100176"/>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nb-NO"/>
          </a:p>
        </c:txPr>
        <c:crossAx val="450556480"/>
        <c:crosses val="autoZero"/>
        <c:auto val="1"/>
        <c:lblAlgn val="ctr"/>
        <c:lblOffset val="100"/>
        <c:noMultiLvlLbl val="0"/>
      </c:catAx>
      <c:valAx>
        <c:axId val="450556480"/>
        <c:scaling>
          <c:orientation val="minMax"/>
        </c:scaling>
        <c:delete val="1"/>
        <c:axPos val="l"/>
        <c:title>
          <c:tx>
            <c:rich>
              <a:bodyPr/>
              <a:lstStyle/>
              <a:p>
                <a:pPr>
                  <a:defRPr sz="1600"/>
                </a:pPr>
                <a:r>
                  <a:rPr lang="nb-NO"/>
                  <a:t>Handel</a:t>
                </a:r>
              </a:p>
              <a:p>
                <a:pPr>
                  <a:defRPr sz="1600"/>
                </a:pPr>
                <a:r>
                  <a:rPr lang="nb-NO"/>
                  <a:t>(mill kr)</a:t>
                </a:r>
              </a:p>
            </c:rich>
          </c:tx>
          <c:overlay val="0"/>
        </c:title>
        <c:numFmt formatCode="#,##0" sourceLinked="1"/>
        <c:majorTickMark val="out"/>
        <c:minorTickMark val="none"/>
        <c:tickLblPos val="nextTo"/>
        <c:crossAx val="779100176"/>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nb-NO"/>
    </a:p>
  </c:tx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0428234946065268"/>
          <c:y val="0.14948491479133064"/>
          <c:w val="0.82488171936046739"/>
          <c:h val="0.52704655694635316"/>
        </c:manualLayout>
      </c:layout>
      <c:barChart>
        <c:barDir val="col"/>
        <c:grouping val="clustered"/>
        <c:varyColors val="0"/>
        <c:ser>
          <c:idx val="0"/>
          <c:order val="0"/>
          <c:tx>
            <c:strRef>
              <c:f>'Leirvik Stord'!$B$12</c:f>
              <c:strCache>
                <c:ptCount val="1"/>
                <c:pt idx="0">
                  <c:v>Brutto</c:v>
                </c:pt>
              </c:strCache>
            </c:strRef>
          </c:tx>
          <c:spPr>
            <a:solidFill>
              <a:srgbClr val="4F81BD"/>
            </a:solidFill>
            <a:ln>
              <a:noFill/>
            </a:ln>
            <a:effectLst/>
          </c:spPr>
          <c:invertIfNegative val="0"/>
          <c:dLbls>
            <c:dLbl>
              <c:idx val="0"/>
              <c:layout>
                <c:manualLayout>
                  <c:x val="-2.4084778420038534E-3"/>
                  <c:y val="3.3806626098715348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C20A-4D9D-A183-F0341843C6E8}"/>
                </c:ext>
              </c:extLst>
            </c:dLbl>
            <c:dLbl>
              <c:idx val="1"/>
              <c:layout>
                <c:manualLayout>
                  <c:x val="2.4084778420038534E-3"/>
                  <c:y val="6.1781785048889617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C20A-4D9D-A183-F0341843C6E8}"/>
                </c:ext>
              </c:extLst>
            </c:dLbl>
            <c:dLbl>
              <c:idx val="2"/>
              <c:layout>
                <c:manualLayout>
                  <c:x val="1.2077294685990338E-3"/>
                  <c:y val="4.1761867269331336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C20A-4D9D-A183-F0341843C6E8}"/>
                </c:ext>
              </c:extLst>
            </c:dLbl>
            <c:dLbl>
              <c:idx val="3"/>
              <c:layout>
                <c:manualLayout>
                  <c:x val="-2.4084778420038534E-3"/>
                  <c:y val="3.8185515857170377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C20A-4D9D-A183-F0341843C6E8}"/>
                </c:ext>
              </c:extLst>
            </c:dLbl>
            <c:dLbl>
              <c:idx val="4"/>
              <c:layout>
                <c:manualLayout>
                  <c:x val="0"/>
                  <c:y val="9.892297945515308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C20A-4D9D-A183-F0341843C6E8}"/>
                </c:ext>
              </c:extLst>
            </c:dLbl>
            <c:dLbl>
              <c:idx val="5"/>
              <c:layout>
                <c:manualLayout>
                  <c:x val="-2.4154589371980675E-3"/>
                  <c:y val="-1.5381016138024672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C20A-4D9D-A183-F0341843C6E8}"/>
                </c:ext>
              </c:extLst>
            </c:dLbl>
            <c:numFmt formatCode="#\ ##0" sourceLinked="0"/>
            <c:spPr>
              <a:noFill/>
              <a:ln>
                <a:noFill/>
              </a:ln>
              <a:effectLst/>
            </c:spPr>
            <c:txPr>
              <a:bodyPr rot="0" spcFirstLastPara="1" vertOverflow="ellipsis" vert="horz" wrap="square" lIns="38100" tIns="108000" rIns="38100" bIns="19050" anchor="ctr" anchorCtr="1">
                <a:spAutoFit/>
              </a:bodyPr>
              <a:lstStyle/>
              <a:p>
                <a:pPr>
                  <a:defRPr sz="1400" b="0" i="0" u="none" strike="noStrike" kern="1200" baseline="0">
                    <a:solidFill>
                      <a:schemeClr val="tx1">
                        <a:lumMod val="75000"/>
                        <a:lumOff val="25000"/>
                      </a:schemeClr>
                    </a:solidFill>
                    <a:latin typeface="+mn-lt"/>
                    <a:ea typeface="+mn-ea"/>
                    <a:cs typeface="+mn-cs"/>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1"/>
                <c15:leaderLines>
                  <c:spPr>
                    <a:ln w="9525" cap="flat" cmpd="sng" algn="ctr">
                      <a:solidFill>
                        <a:schemeClr val="tx1">
                          <a:lumMod val="35000"/>
                          <a:lumOff val="65000"/>
                        </a:schemeClr>
                      </a:solidFill>
                      <a:round/>
                    </a:ln>
                    <a:effectLst/>
                  </c:spPr>
                </c15:leaderLines>
              </c:ext>
            </c:extLst>
          </c:dLbls>
          <c:cat>
            <c:strRef>
              <c:f>'Detaljfordeling Norge'!$A$19:$A$24</c:f>
              <c:strCache>
                <c:ptCount val="6"/>
                <c:pt idx="0">
                  <c:v>Detalj varegruppe </c:v>
                </c:pt>
                <c:pt idx="1">
                  <c:v>Mat og drikke</c:v>
                </c:pt>
                <c:pt idx="2">
                  <c:v>Klær, sko og vesker</c:v>
                </c:pt>
                <c:pt idx="3">
                  <c:v>Hus og hjem</c:v>
                </c:pt>
                <c:pt idx="4">
                  <c:v>Spesialbutikker</c:v>
                </c:pt>
                <c:pt idx="5">
                  <c:v>Sport, spill, leker og bøker</c:v>
                </c:pt>
              </c:strCache>
            </c:strRef>
          </c:cat>
          <c:val>
            <c:numRef>
              <c:f>'Leirvik Stord'!$B$13:$B$18</c:f>
              <c:numCache>
                <c:formatCode>#,##0</c:formatCode>
                <c:ptCount val="6"/>
                <c:pt idx="0">
                  <c:v>1817.3989999999999</c:v>
                </c:pt>
                <c:pt idx="1">
                  <c:v>644.33500000000004</c:v>
                </c:pt>
                <c:pt idx="2">
                  <c:v>769.18499999999995</c:v>
                </c:pt>
                <c:pt idx="3">
                  <c:v>142.66200000000001</c:v>
                </c:pt>
                <c:pt idx="4">
                  <c:v>539.01</c:v>
                </c:pt>
                <c:pt idx="5">
                  <c:v>240.67099999999999</c:v>
                </c:pt>
              </c:numCache>
            </c:numRef>
          </c:val>
          <c:extLst>
            <c:ext xmlns:c16="http://schemas.microsoft.com/office/drawing/2014/chart" uri="{C3380CC4-5D6E-409C-BE32-E72D297353CC}">
              <c16:uniqueId val="{00000004-C20A-4D9D-A183-F0341843C6E8}"/>
            </c:ext>
          </c:extLst>
        </c:ser>
        <c:dLbls>
          <c:dLblPos val="outEnd"/>
          <c:showLegendKey val="0"/>
          <c:showVal val="1"/>
          <c:showCatName val="0"/>
          <c:showSerName val="0"/>
          <c:showPercent val="0"/>
          <c:showBubbleSize val="0"/>
        </c:dLbls>
        <c:gapWidth val="100"/>
        <c:axId val="779100176"/>
        <c:axId val="450556480"/>
      </c:barChart>
      <c:scatterChart>
        <c:scatterStyle val="lineMarker"/>
        <c:varyColors val="0"/>
        <c:ser>
          <c:idx val="1"/>
          <c:order val="1"/>
          <c:tx>
            <c:strRef>
              <c:f>'Detaljfordeling Norge'!$C$18</c:f>
              <c:strCache>
                <c:ptCount val="1"/>
                <c:pt idx="0">
                  <c:v>Andel</c:v>
                </c:pt>
              </c:strCache>
            </c:strRef>
          </c:tx>
          <c:spPr>
            <a:ln w="25400">
              <a:noFill/>
            </a:ln>
            <a:effectLst/>
          </c:spPr>
          <c:marker>
            <c:symbol val="x"/>
            <c:size val="5"/>
            <c:spPr>
              <a:solidFill>
                <a:sysClr val="window" lastClr="FFFFFF"/>
              </a:solidFill>
              <a:ln w="127000">
                <a:solidFill>
                  <a:sysClr val="window" lastClr="FFFFFF"/>
                </a:solidFill>
              </a:ln>
              <a:effectLst/>
            </c:spPr>
          </c:marker>
          <c:dLbls>
            <c:dLbl>
              <c:idx val="0"/>
              <c:layout>
                <c:manualLayout>
                  <c:x val="-4.9018592690364571E-2"/>
                  <c:y val="-7.2234521463943223E-17"/>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C20A-4D9D-A183-F0341843C6E8}"/>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solidFill>
                    <a:latin typeface="+mn-lt"/>
                    <a:ea typeface="+mn-ea"/>
                    <a:cs typeface="+mn-cs"/>
                  </a:defRPr>
                </a:pPr>
                <a:endParaRPr lang="nb-NO"/>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xVal>
            <c:strRef>
              <c:f>'Detaljfordeling Norge'!$A$19:$A$24</c:f>
              <c:strCache>
                <c:ptCount val="6"/>
                <c:pt idx="0">
                  <c:v>Detalj varegruppe </c:v>
                </c:pt>
                <c:pt idx="1">
                  <c:v>Mat og drikke</c:v>
                </c:pt>
                <c:pt idx="2">
                  <c:v>Klær, sko og vesker</c:v>
                </c:pt>
                <c:pt idx="3">
                  <c:v>Hus og hjem</c:v>
                </c:pt>
                <c:pt idx="4">
                  <c:v>Spesialbutikker</c:v>
                </c:pt>
                <c:pt idx="5">
                  <c:v>Sport, spill, leker og bøker</c:v>
                </c:pt>
              </c:strCache>
            </c:strRef>
          </c:xVal>
          <c:yVal>
            <c:numRef>
              <c:f>'Leirvik Stord'!$C$13:$C$18</c:f>
              <c:numCache>
                <c:formatCode>0.0\ %</c:formatCode>
                <c:ptCount val="6"/>
                <c:pt idx="0">
                  <c:v>1</c:v>
                </c:pt>
                <c:pt idx="1">
                  <c:v>0.35453689586051274</c:v>
                </c:pt>
                <c:pt idx="2">
                  <c:v>0.42323397338724189</c:v>
                </c:pt>
                <c:pt idx="3">
                  <c:v>7.849789726966945E-2</c:v>
                </c:pt>
                <c:pt idx="4">
                  <c:v>0.29658319389413113</c:v>
                </c:pt>
                <c:pt idx="5">
                  <c:v>0.13242606604273469</c:v>
                </c:pt>
              </c:numCache>
            </c:numRef>
          </c:yVal>
          <c:smooth val="0"/>
          <c:extLst>
            <c:ext xmlns:c16="http://schemas.microsoft.com/office/drawing/2014/chart" uri="{C3380CC4-5D6E-409C-BE32-E72D297353CC}">
              <c16:uniqueId val="{00000006-C20A-4D9D-A183-F0341843C6E8}"/>
            </c:ext>
          </c:extLst>
        </c:ser>
        <c:dLbls>
          <c:showLegendKey val="0"/>
          <c:showVal val="0"/>
          <c:showCatName val="0"/>
          <c:showSerName val="0"/>
          <c:showPercent val="0"/>
          <c:showBubbleSize val="0"/>
        </c:dLbls>
        <c:axId val="779100176"/>
        <c:axId val="450556480"/>
      </c:scatterChart>
      <c:catAx>
        <c:axId val="779100176"/>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nb-NO"/>
          </a:p>
        </c:txPr>
        <c:crossAx val="450556480"/>
        <c:crosses val="autoZero"/>
        <c:auto val="1"/>
        <c:lblAlgn val="ctr"/>
        <c:lblOffset val="100"/>
        <c:noMultiLvlLbl val="0"/>
      </c:catAx>
      <c:valAx>
        <c:axId val="450556480"/>
        <c:scaling>
          <c:orientation val="minMax"/>
        </c:scaling>
        <c:delete val="1"/>
        <c:axPos val="l"/>
        <c:title>
          <c:tx>
            <c:rich>
              <a:bodyPr/>
              <a:lstStyle/>
              <a:p>
                <a:pPr>
                  <a:defRPr sz="1600"/>
                </a:pPr>
                <a:r>
                  <a:rPr lang="nb-NO"/>
                  <a:t>Handel</a:t>
                </a:r>
              </a:p>
              <a:p>
                <a:pPr>
                  <a:defRPr sz="1600"/>
                </a:pPr>
                <a:r>
                  <a:rPr lang="nb-NO"/>
                  <a:t>(mill kr)</a:t>
                </a:r>
              </a:p>
            </c:rich>
          </c:tx>
          <c:overlay val="0"/>
        </c:title>
        <c:numFmt formatCode="#,##0" sourceLinked="1"/>
        <c:majorTickMark val="out"/>
        <c:minorTickMark val="none"/>
        <c:tickLblPos val="nextTo"/>
        <c:crossAx val="779100176"/>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nb-NO"/>
    </a:p>
  </c:txPr>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920" b="1" i="0" u="none" strike="noStrike" kern="1200" spc="0" baseline="0">
                <a:solidFill>
                  <a:schemeClr val="tx1">
                    <a:lumMod val="65000"/>
                    <a:lumOff val="35000"/>
                  </a:schemeClr>
                </a:solidFill>
                <a:latin typeface="+mn-lt"/>
                <a:ea typeface="+mn-ea"/>
                <a:cs typeface="+mn-cs"/>
              </a:defRPr>
            </a:pPr>
            <a:r>
              <a:rPr lang="en-US" b="1" dirty="0" err="1"/>
              <a:t>Fylker</a:t>
            </a:r>
            <a:r>
              <a:rPr lang="en-US" b="1" dirty="0"/>
              <a:t>. </a:t>
            </a:r>
            <a:r>
              <a:rPr lang="en-US" b="1" dirty="0" err="1"/>
              <a:t>Hovedindeks</a:t>
            </a:r>
            <a:endParaRPr lang="en-US" b="1" dirty="0"/>
          </a:p>
        </c:rich>
      </c:tx>
      <c:overlay val="0"/>
      <c:spPr>
        <a:noFill/>
        <a:ln>
          <a:noFill/>
        </a:ln>
        <a:effectLst/>
      </c:spPr>
      <c:txPr>
        <a:bodyPr rot="0" spcFirstLastPara="1" vertOverflow="ellipsis" vert="horz" wrap="square" anchor="ctr" anchorCtr="1"/>
        <a:lstStyle/>
        <a:p>
          <a:pPr>
            <a:defRPr sz="1920" b="1" i="0" u="none" strike="noStrike" kern="1200" spc="0" baseline="0">
              <a:solidFill>
                <a:schemeClr val="tx1">
                  <a:lumMod val="65000"/>
                  <a:lumOff val="35000"/>
                </a:schemeClr>
              </a:solidFill>
              <a:latin typeface="+mn-lt"/>
              <a:ea typeface="+mn-ea"/>
              <a:cs typeface="+mn-cs"/>
            </a:defRPr>
          </a:pPr>
          <a:endParaRPr lang="nb-NO"/>
        </a:p>
      </c:txPr>
    </c:title>
    <c:autoTitleDeleted val="0"/>
    <c:plotArea>
      <c:layout>
        <c:manualLayout>
          <c:layoutTarget val="inner"/>
          <c:xMode val="edge"/>
          <c:yMode val="edge"/>
          <c:x val="5.9026015213578843E-2"/>
          <c:y val="0.10311485418199465"/>
          <c:w val="0.91918102137083202"/>
          <c:h val="0.65299478718241732"/>
        </c:manualLayout>
      </c:layout>
      <c:lineChart>
        <c:grouping val="standard"/>
        <c:varyColors val="0"/>
        <c:ser>
          <c:idx val="0"/>
          <c:order val="0"/>
          <c:tx>
            <c:strRef>
              <c:f>'Fylker hoved og delindeks'!$C$33</c:f>
              <c:strCache>
                <c:ptCount val="1"/>
                <c:pt idx="0">
                  <c:v>Agder</c:v>
                </c:pt>
              </c:strCache>
            </c:strRef>
          </c:tx>
          <c:spPr>
            <a:ln w="19050" cap="rnd">
              <a:solidFill>
                <a:srgbClr val="FFC000"/>
              </a:solidFill>
              <a:round/>
            </a:ln>
            <a:effectLst/>
          </c:spPr>
          <c:marker>
            <c:symbol val="none"/>
          </c:marker>
          <c:cat>
            <c:strRef>
              <c:f>'Fylker hoved og delindeks'!$B$34:$B$50</c:f>
              <c:strCache>
                <c:ptCount val="17"/>
                <c:pt idx="0">
                  <c:v>Q4 2014</c:v>
                </c:pt>
                <c:pt idx="1">
                  <c:v>Q3 2015</c:v>
                </c:pt>
                <c:pt idx="2">
                  <c:v>Q4 2015</c:v>
                </c:pt>
                <c:pt idx="3">
                  <c:v>Q1 2016</c:v>
                </c:pt>
                <c:pt idx="4">
                  <c:v>Q3 2016</c:v>
                </c:pt>
                <c:pt idx="5">
                  <c:v>Q4 2016</c:v>
                </c:pt>
                <c:pt idx="6">
                  <c:v>Q2 2017</c:v>
                </c:pt>
                <c:pt idx="7">
                  <c:v>Q3 2017</c:v>
                </c:pt>
                <c:pt idx="8">
                  <c:v>Q4 2017</c:v>
                </c:pt>
                <c:pt idx="9">
                  <c:v>Q2 2018</c:v>
                </c:pt>
                <c:pt idx="10">
                  <c:v>Q3 2018</c:v>
                </c:pt>
                <c:pt idx="11">
                  <c:v>Q4 2018</c:v>
                </c:pt>
                <c:pt idx="12">
                  <c:v>Q2 2019</c:v>
                </c:pt>
                <c:pt idx="13">
                  <c:v>Q3 2019</c:v>
                </c:pt>
                <c:pt idx="14">
                  <c:v>Q4 2019</c:v>
                </c:pt>
                <c:pt idx="15">
                  <c:v>Q2 2020</c:v>
                </c:pt>
                <c:pt idx="16">
                  <c:v>Q3 2020</c:v>
                </c:pt>
              </c:strCache>
            </c:strRef>
          </c:cat>
          <c:val>
            <c:numRef>
              <c:f>'Fylker hoved og delindeks'!$C$34:$C$50</c:f>
              <c:numCache>
                <c:formatCode>###0.00</c:formatCode>
                <c:ptCount val="17"/>
                <c:pt idx="0">
                  <c:v>56.099776695087293</c:v>
                </c:pt>
                <c:pt idx="1">
                  <c:v>50.594379337190396</c:v>
                </c:pt>
                <c:pt idx="2">
                  <c:v>48.593471469922314</c:v>
                </c:pt>
                <c:pt idx="3">
                  <c:v>51.162711718682822</c:v>
                </c:pt>
                <c:pt idx="4">
                  <c:v>55.888717866495639</c:v>
                </c:pt>
                <c:pt idx="5">
                  <c:v>55.580709208486972</c:v>
                </c:pt>
                <c:pt idx="6">
                  <c:v>59.245109828443113</c:v>
                </c:pt>
                <c:pt idx="7">
                  <c:v>59.591983325316676</c:v>
                </c:pt>
                <c:pt idx="8">
                  <c:v>61.504481321147978</c:v>
                </c:pt>
                <c:pt idx="9">
                  <c:v>61.216068059684645</c:v>
                </c:pt>
                <c:pt idx="10">
                  <c:v>63.690189326192865</c:v>
                </c:pt>
                <c:pt idx="11">
                  <c:v>60.143776378811559</c:v>
                </c:pt>
                <c:pt idx="12">
                  <c:v>59.859210199955101</c:v>
                </c:pt>
                <c:pt idx="13">
                  <c:v>61.062373148702676</c:v>
                </c:pt>
                <c:pt idx="14">
                  <c:v>57.116602000717734</c:v>
                </c:pt>
                <c:pt idx="15">
                  <c:v>42.951000276416657</c:v>
                </c:pt>
                <c:pt idx="16">
                  <c:v>51.506540232085136</c:v>
                </c:pt>
              </c:numCache>
            </c:numRef>
          </c:val>
          <c:smooth val="0"/>
          <c:extLst>
            <c:ext xmlns:c16="http://schemas.microsoft.com/office/drawing/2014/chart" uri="{C3380CC4-5D6E-409C-BE32-E72D297353CC}">
              <c16:uniqueId val="{00000000-A712-4D7A-B2D1-D18D82A78C7B}"/>
            </c:ext>
          </c:extLst>
        </c:ser>
        <c:ser>
          <c:idx val="1"/>
          <c:order val="1"/>
          <c:tx>
            <c:strRef>
              <c:f>'Fylker hoved og delindeks'!$D$33</c:f>
              <c:strCache>
                <c:ptCount val="1"/>
                <c:pt idx="0">
                  <c:v>Rogaland</c:v>
                </c:pt>
              </c:strCache>
            </c:strRef>
          </c:tx>
          <c:spPr>
            <a:ln w="19050" cap="rnd">
              <a:solidFill>
                <a:schemeClr val="accent5">
                  <a:lumMod val="50000"/>
                </a:schemeClr>
              </a:solidFill>
              <a:round/>
            </a:ln>
            <a:effectLst/>
          </c:spPr>
          <c:marker>
            <c:symbol val="none"/>
          </c:marker>
          <c:cat>
            <c:strRef>
              <c:f>'Fylker hoved og delindeks'!$B$34:$B$50</c:f>
              <c:strCache>
                <c:ptCount val="17"/>
                <c:pt idx="0">
                  <c:v>Q4 2014</c:v>
                </c:pt>
                <c:pt idx="1">
                  <c:v>Q3 2015</c:v>
                </c:pt>
                <c:pt idx="2">
                  <c:v>Q4 2015</c:v>
                </c:pt>
                <c:pt idx="3">
                  <c:v>Q1 2016</c:v>
                </c:pt>
                <c:pt idx="4">
                  <c:v>Q3 2016</c:v>
                </c:pt>
                <c:pt idx="5">
                  <c:v>Q4 2016</c:v>
                </c:pt>
                <c:pt idx="6">
                  <c:v>Q2 2017</c:v>
                </c:pt>
                <c:pt idx="7">
                  <c:v>Q3 2017</c:v>
                </c:pt>
                <c:pt idx="8">
                  <c:v>Q4 2017</c:v>
                </c:pt>
                <c:pt idx="9">
                  <c:v>Q2 2018</c:v>
                </c:pt>
                <c:pt idx="10">
                  <c:v>Q3 2018</c:v>
                </c:pt>
                <c:pt idx="11">
                  <c:v>Q4 2018</c:v>
                </c:pt>
                <c:pt idx="12">
                  <c:v>Q2 2019</c:v>
                </c:pt>
                <c:pt idx="13">
                  <c:v>Q3 2019</c:v>
                </c:pt>
                <c:pt idx="14">
                  <c:v>Q4 2019</c:v>
                </c:pt>
                <c:pt idx="15">
                  <c:v>Q2 2020</c:v>
                </c:pt>
                <c:pt idx="16">
                  <c:v>Q3 2020</c:v>
                </c:pt>
              </c:strCache>
            </c:strRef>
          </c:cat>
          <c:val>
            <c:numRef>
              <c:f>'Fylker hoved og delindeks'!$D$34:$D$50</c:f>
              <c:numCache>
                <c:formatCode>###0.00</c:formatCode>
                <c:ptCount val="17"/>
                <c:pt idx="0">
                  <c:v>55.006478353812746</c:v>
                </c:pt>
                <c:pt idx="1">
                  <c:v>42.44862059137526</c:v>
                </c:pt>
                <c:pt idx="2">
                  <c:v>42.317514857426566</c:v>
                </c:pt>
                <c:pt idx="3">
                  <c:v>44.627688346606561</c:v>
                </c:pt>
                <c:pt idx="4">
                  <c:v>50.541651647648081</c:v>
                </c:pt>
                <c:pt idx="5">
                  <c:v>50.797204621166848</c:v>
                </c:pt>
                <c:pt idx="6">
                  <c:v>59.09829618492239</c:v>
                </c:pt>
                <c:pt idx="7">
                  <c:v>60.115146237920975</c:v>
                </c:pt>
                <c:pt idx="8">
                  <c:v>58.63540257347794</c:v>
                </c:pt>
                <c:pt idx="9">
                  <c:v>63.961583029013198</c:v>
                </c:pt>
                <c:pt idx="10">
                  <c:v>61.693234914466814</c:v>
                </c:pt>
                <c:pt idx="11">
                  <c:v>62.484627013154665</c:v>
                </c:pt>
                <c:pt idx="12">
                  <c:v>62.332470189053623</c:v>
                </c:pt>
                <c:pt idx="13">
                  <c:v>62.917134963628186</c:v>
                </c:pt>
                <c:pt idx="14">
                  <c:v>58.44924987735989</c:v>
                </c:pt>
                <c:pt idx="15">
                  <c:v>43.589402843499549</c:v>
                </c:pt>
                <c:pt idx="16">
                  <c:v>49.287315136490747</c:v>
                </c:pt>
              </c:numCache>
            </c:numRef>
          </c:val>
          <c:smooth val="0"/>
          <c:extLst>
            <c:ext xmlns:c16="http://schemas.microsoft.com/office/drawing/2014/chart" uri="{C3380CC4-5D6E-409C-BE32-E72D297353CC}">
              <c16:uniqueId val="{00000001-A712-4D7A-B2D1-D18D82A78C7B}"/>
            </c:ext>
          </c:extLst>
        </c:ser>
        <c:ser>
          <c:idx val="2"/>
          <c:order val="2"/>
          <c:tx>
            <c:strRef>
              <c:f>'Fylker hoved og delindeks'!$E$33</c:f>
              <c:strCache>
                <c:ptCount val="1"/>
                <c:pt idx="0">
                  <c:v>Vestland</c:v>
                </c:pt>
              </c:strCache>
            </c:strRef>
          </c:tx>
          <c:spPr>
            <a:ln w="38100" cap="rnd">
              <a:solidFill>
                <a:srgbClr val="FF0000"/>
              </a:solidFill>
              <a:round/>
            </a:ln>
            <a:effectLst/>
          </c:spPr>
          <c:marker>
            <c:symbol val="none"/>
          </c:marker>
          <c:cat>
            <c:strRef>
              <c:f>'Fylker hoved og delindeks'!$B$34:$B$50</c:f>
              <c:strCache>
                <c:ptCount val="17"/>
                <c:pt idx="0">
                  <c:v>Q4 2014</c:v>
                </c:pt>
                <c:pt idx="1">
                  <c:v>Q3 2015</c:v>
                </c:pt>
                <c:pt idx="2">
                  <c:v>Q4 2015</c:v>
                </c:pt>
                <c:pt idx="3">
                  <c:v>Q1 2016</c:v>
                </c:pt>
                <c:pt idx="4">
                  <c:v>Q3 2016</c:v>
                </c:pt>
                <c:pt idx="5">
                  <c:v>Q4 2016</c:v>
                </c:pt>
                <c:pt idx="6">
                  <c:v>Q2 2017</c:v>
                </c:pt>
                <c:pt idx="7">
                  <c:v>Q3 2017</c:v>
                </c:pt>
                <c:pt idx="8">
                  <c:v>Q4 2017</c:v>
                </c:pt>
                <c:pt idx="9">
                  <c:v>Q2 2018</c:v>
                </c:pt>
                <c:pt idx="10">
                  <c:v>Q3 2018</c:v>
                </c:pt>
                <c:pt idx="11">
                  <c:v>Q4 2018</c:v>
                </c:pt>
                <c:pt idx="12">
                  <c:v>Q2 2019</c:v>
                </c:pt>
                <c:pt idx="13">
                  <c:v>Q3 2019</c:v>
                </c:pt>
                <c:pt idx="14">
                  <c:v>Q4 2019</c:v>
                </c:pt>
                <c:pt idx="15">
                  <c:v>Q2 2020</c:v>
                </c:pt>
                <c:pt idx="16">
                  <c:v>Q3 2020</c:v>
                </c:pt>
              </c:strCache>
            </c:strRef>
          </c:cat>
          <c:val>
            <c:numRef>
              <c:f>'Fylker hoved og delindeks'!$E$34:$E$50</c:f>
              <c:numCache>
                <c:formatCode>###0.00</c:formatCode>
                <c:ptCount val="17"/>
                <c:pt idx="0">
                  <c:v>57.746212121212125</c:v>
                </c:pt>
                <c:pt idx="1">
                  <c:v>55.727444429042258</c:v>
                </c:pt>
                <c:pt idx="2">
                  <c:v>49.690376451468978</c:v>
                </c:pt>
                <c:pt idx="3">
                  <c:v>48.408882417138692</c:v>
                </c:pt>
                <c:pt idx="4">
                  <c:v>56.055118077853557</c:v>
                </c:pt>
                <c:pt idx="5">
                  <c:v>55.372377832680961</c:v>
                </c:pt>
                <c:pt idx="6">
                  <c:v>59.953692137019438</c:v>
                </c:pt>
                <c:pt idx="7">
                  <c:v>59.446696092311392</c:v>
                </c:pt>
                <c:pt idx="8">
                  <c:v>63.429521879539941</c:v>
                </c:pt>
                <c:pt idx="9">
                  <c:v>60.707909269205309</c:v>
                </c:pt>
                <c:pt idx="10">
                  <c:v>63.66724389050497</c:v>
                </c:pt>
                <c:pt idx="11">
                  <c:v>62.145098929978417</c:v>
                </c:pt>
                <c:pt idx="12">
                  <c:v>62.928784093046261</c:v>
                </c:pt>
                <c:pt idx="13">
                  <c:v>59.177567974416512</c:v>
                </c:pt>
                <c:pt idx="14">
                  <c:v>56.509398096393284</c:v>
                </c:pt>
                <c:pt idx="15">
                  <c:v>43.655649062988672</c:v>
                </c:pt>
                <c:pt idx="16">
                  <c:v>48.038371333950835</c:v>
                </c:pt>
              </c:numCache>
            </c:numRef>
          </c:val>
          <c:smooth val="0"/>
          <c:extLst>
            <c:ext xmlns:c16="http://schemas.microsoft.com/office/drawing/2014/chart" uri="{C3380CC4-5D6E-409C-BE32-E72D297353CC}">
              <c16:uniqueId val="{00000002-A712-4D7A-B2D1-D18D82A78C7B}"/>
            </c:ext>
          </c:extLst>
        </c:ser>
        <c:ser>
          <c:idx val="3"/>
          <c:order val="3"/>
          <c:tx>
            <c:strRef>
              <c:f>'Fylker hoved og delindeks'!$F$33</c:f>
              <c:strCache>
                <c:ptCount val="1"/>
                <c:pt idx="0">
                  <c:v>Oslo</c:v>
                </c:pt>
              </c:strCache>
            </c:strRef>
          </c:tx>
          <c:spPr>
            <a:ln w="31750" cap="rnd">
              <a:solidFill>
                <a:srgbClr val="00B050"/>
              </a:solidFill>
              <a:round/>
            </a:ln>
            <a:effectLst/>
          </c:spPr>
          <c:marker>
            <c:symbol val="none"/>
          </c:marker>
          <c:cat>
            <c:strRef>
              <c:f>'Fylker hoved og delindeks'!$B$34:$B$50</c:f>
              <c:strCache>
                <c:ptCount val="17"/>
                <c:pt idx="0">
                  <c:v>Q4 2014</c:v>
                </c:pt>
                <c:pt idx="1">
                  <c:v>Q3 2015</c:v>
                </c:pt>
                <c:pt idx="2">
                  <c:v>Q4 2015</c:v>
                </c:pt>
                <c:pt idx="3">
                  <c:v>Q1 2016</c:v>
                </c:pt>
                <c:pt idx="4">
                  <c:v>Q3 2016</c:v>
                </c:pt>
                <c:pt idx="5">
                  <c:v>Q4 2016</c:v>
                </c:pt>
                <c:pt idx="6">
                  <c:v>Q2 2017</c:v>
                </c:pt>
                <c:pt idx="7">
                  <c:v>Q3 2017</c:v>
                </c:pt>
                <c:pt idx="8">
                  <c:v>Q4 2017</c:v>
                </c:pt>
                <c:pt idx="9">
                  <c:v>Q2 2018</c:v>
                </c:pt>
                <c:pt idx="10">
                  <c:v>Q3 2018</c:v>
                </c:pt>
                <c:pt idx="11">
                  <c:v>Q4 2018</c:v>
                </c:pt>
                <c:pt idx="12">
                  <c:v>Q2 2019</c:v>
                </c:pt>
                <c:pt idx="13">
                  <c:v>Q3 2019</c:v>
                </c:pt>
                <c:pt idx="14">
                  <c:v>Q4 2019</c:v>
                </c:pt>
                <c:pt idx="15">
                  <c:v>Q2 2020</c:v>
                </c:pt>
                <c:pt idx="16">
                  <c:v>Q3 2020</c:v>
                </c:pt>
              </c:strCache>
            </c:strRef>
          </c:cat>
          <c:val>
            <c:numRef>
              <c:f>'Fylker hoved og delindeks'!$F$34:$F$50</c:f>
              <c:numCache>
                <c:formatCode>General</c:formatCode>
                <c:ptCount val="17"/>
                <c:pt idx="9" formatCode="###0.00">
                  <c:v>62.689760425092089</c:v>
                </c:pt>
                <c:pt idx="10" formatCode="###0.00">
                  <c:v>62.140955131024455</c:v>
                </c:pt>
                <c:pt idx="11" formatCode="###0.00">
                  <c:v>63.160090270098166</c:v>
                </c:pt>
                <c:pt idx="12" formatCode="###0.00">
                  <c:v>62.475797160978523</c:v>
                </c:pt>
                <c:pt idx="13" formatCode="###0.00">
                  <c:v>64.540513443910186</c:v>
                </c:pt>
                <c:pt idx="14" formatCode="###0.00">
                  <c:v>58.74198689060885</c:v>
                </c:pt>
                <c:pt idx="15" formatCode="###0.00">
                  <c:v>44.438397872723137</c:v>
                </c:pt>
                <c:pt idx="16" formatCode="###0.00">
                  <c:v>51.242951507942422</c:v>
                </c:pt>
              </c:numCache>
            </c:numRef>
          </c:val>
          <c:smooth val="0"/>
          <c:extLst>
            <c:ext xmlns:c16="http://schemas.microsoft.com/office/drawing/2014/chart" uri="{C3380CC4-5D6E-409C-BE32-E72D297353CC}">
              <c16:uniqueId val="{00000003-A712-4D7A-B2D1-D18D82A78C7B}"/>
            </c:ext>
          </c:extLst>
        </c:ser>
        <c:ser>
          <c:idx val="5"/>
          <c:order val="5"/>
          <c:tx>
            <c:strRef>
              <c:f>'Fylker hoved og delindeks'!$H$33</c:f>
              <c:strCache>
                <c:ptCount val="1"/>
                <c:pt idx="0">
                  <c:v>Nøytral (50)</c:v>
                </c:pt>
              </c:strCache>
            </c:strRef>
          </c:tx>
          <c:spPr>
            <a:ln w="19050" cap="rnd">
              <a:solidFill>
                <a:schemeClr val="tx1">
                  <a:lumMod val="65000"/>
                  <a:lumOff val="35000"/>
                </a:schemeClr>
              </a:solidFill>
              <a:round/>
            </a:ln>
            <a:effectLst/>
          </c:spPr>
          <c:marker>
            <c:symbol val="none"/>
          </c:marker>
          <c:cat>
            <c:strRef>
              <c:f>'Fylker hoved og delindeks'!$B$34:$B$50</c:f>
              <c:strCache>
                <c:ptCount val="17"/>
                <c:pt idx="0">
                  <c:v>Q4 2014</c:v>
                </c:pt>
                <c:pt idx="1">
                  <c:v>Q3 2015</c:v>
                </c:pt>
                <c:pt idx="2">
                  <c:v>Q4 2015</c:v>
                </c:pt>
                <c:pt idx="3">
                  <c:v>Q1 2016</c:v>
                </c:pt>
                <c:pt idx="4">
                  <c:v>Q3 2016</c:v>
                </c:pt>
                <c:pt idx="5">
                  <c:v>Q4 2016</c:v>
                </c:pt>
                <c:pt idx="6">
                  <c:v>Q2 2017</c:v>
                </c:pt>
                <c:pt idx="7">
                  <c:v>Q3 2017</c:v>
                </c:pt>
                <c:pt idx="8">
                  <c:v>Q4 2017</c:v>
                </c:pt>
                <c:pt idx="9">
                  <c:v>Q2 2018</c:v>
                </c:pt>
                <c:pt idx="10">
                  <c:v>Q3 2018</c:v>
                </c:pt>
                <c:pt idx="11">
                  <c:v>Q4 2018</c:v>
                </c:pt>
                <c:pt idx="12">
                  <c:v>Q2 2019</c:v>
                </c:pt>
                <c:pt idx="13">
                  <c:v>Q3 2019</c:v>
                </c:pt>
                <c:pt idx="14">
                  <c:v>Q4 2019</c:v>
                </c:pt>
                <c:pt idx="15">
                  <c:v>Q2 2020</c:v>
                </c:pt>
                <c:pt idx="16">
                  <c:v>Q3 2020</c:v>
                </c:pt>
              </c:strCache>
            </c:strRef>
          </c:cat>
          <c:val>
            <c:numRef>
              <c:f>'Fylker hoved og delindeks'!$H$34:$H$50</c:f>
              <c:numCache>
                <c:formatCode>###0.00</c:formatCode>
                <c:ptCount val="17"/>
                <c:pt idx="0">
                  <c:v>50</c:v>
                </c:pt>
                <c:pt idx="1">
                  <c:v>50</c:v>
                </c:pt>
                <c:pt idx="2">
                  <c:v>50</c:v>
                </c:pt>
                <c:pt idx="3">
                  <c:v>50</c:v>
                </c:pt>
                <c:pt idx="4">
                  <c:v>50</c:v>
                </c:pt>
                <c:pt idx="5">
                  <c:v>50</c:v>
                </c:pt>
                <c:pt idx="6">
                  <c:v>50</c:v>
                </c:pt>
                <c:pt idx="7">
                  <c:v>50</c:v>
                </c:pt>
                <c:pt idx="8">
                  <c:v>50</c:v>
                </c:pt>
                <c:pt idx="9">
                  <c:v>50</c:v>
                </c:pt>
                <c:pt idx="10">
                  <c:v>50</c:v>
                </c:pt>
                <c:pt idx="11">
                  <c:v>50</c:v>
                </c:pt>
                <c:pt idx="12">
                  <c:v>50</c:v>
                </c:pt>
                <c:pt idx="13">
                  <c:v>50</c:v>
                </c:pt>
                <c:pt idx="14">
                  <c:v>50</c:v>
                </c:pt>
                <c:pt idx="15">
                  <c:v>50</c:v>
                </c:pt>
                <c:pt idx="16">
                  <c:v>50</c:v>
                </c:pt>
              </c:numCache>
            </c:numRef>
          </c:val>
          <c:smooth val="0"/>
          <c:extLst>
            <c:ext xmlns:c16="http://schemas.microsoft.com/office/drawing/2014/chart" uri="{C3380CC4-5D6E-409C-BE32-E72D297353CC}">
              <c16:uniqueId val="{00000004-A712-4D7A-B2D1-D18D82A78C7B}"/>
            </c:ext>
          </c:extLst>
        </c:ser>
        <c:dLbls>
          <c:showLegendKey val="0"/>
          <c:showVal val="0"/>
          <c:showCatName val="0"/>
          <c:showSerName val="0"/>
          <c:showPercent val="0"/>
          <c:showBubbleSize val="0"/>
        </c:dLbls>
        <c:smooth val="0"/>
        <c:axId val="554284192"/>
        <c:axId val="554239504"/>
        <c:extLst>
          <c:ext xmlns:c15="http://schemas.microsoft.com/office/drawing/2012/chart" uri="{02D57815-91ED-43cb-92C2-25804820EDAC}">
            <c15:filteredLineSeries>
              <c15:ser>
                <c:idx val="4"/>
                <c:order val="4"/>
                <c:tx>
                  <c:strRef>
                    <c:extLst>
                      <c:ext uri="{02D57815-91ED-43cb-92C2-25804820EDAC}">
                        <c15:formulaRef>
                          <c15:sqref>'Fylker hoved og delindeks'!$G$33</c15:sqref>
                        </c15:formulaRef>
                      </c:ext>
                    </c:extLst>
                    <c:strCache>
                      <c:ptCount val="1"/>
                      <c:pt idx="0">
                        <c:v>Samlet</c:v>
                      </c:pt>
                    </c:strCache>
                  </c:strRef>
                </c:tx>
                <c:spPr>
                  <a:ln w="28575" cap="rnd">
                    <a:solidFill>
                      <a:schemeClr val="tx1">
                        <a:lumMod val="50000"/>
                        <a:lumOff val="50000"/>
                      </a:schemeClr>
                    </a:solidFill>
                    <a:prstDash val="sysDot"/>
                    <a:round/>
                  </a:ln>
                  <a:effectLst/>
                </c:spPr>
                <c:marker>
                  <c:symbol val="none"/>
                </c:marker>
                <c:cat>
                  <c:strRef>
                    <c:extLst>
                      <c:ext uri="{02D57815-91ED-43cb-92C2-25804820EDAC}">
                        <c15:formulaRef>
                          <c15:sqref>'Fylker hoved og delindeks'!$B$34:$B$50</c15:sqref>
                        </c15:formulaRef>
                      </c:ext>
                    </c:extLst>
                    <c:strCache>
                      <c:ptCount val="17"/>
                      <c:pt idx="0">
                        <c:v>Q4 2014</c:v>
                      </c:pt>
                      <c:pt idx="1">
                        <c:v>Q3 2015</c:v>
                      </c:pt>
                      <c:pt idx="2">
                        <c:v>Q4 2015</c:v>
                      </c:pt>
                      <c:pt idx="3">
                        <c:v>Q1 2016</c:v>
                      </c:pt>
                      <c:pt idx="4">
                        <c:v>Q3 2016</c:v>
                      </c:pt>
                      <c:pt idx="5">
                        <c:v>Q4 2016</c:v>
                      </c:pt>
                      <c:pt idx="6">
                        <c:v>Q2 2017</c:v>
                      </c:pt>
                      <c:pt idx="7">
                        <c:v>Q3 2017</c:v>
                      </c:pt>
                      <c:pt idx="8">
                        <c:v>Q4 2017</c:v>
                      </c:pt>
                      <c:pt idx="9">
                        <c:v>Q2 2018</c:v>
                      </c:pt>
                      <c:pt idx="10">
                        <c:v>Q3 2018</c:v>
                      </c:pt>
                      <c:pt idx="11">
                        <c:v>Q4 2018</c:v>
                      </c:pt>
                      <c:pt idx="12">
                        <c:v>Q2 2019</c:v>
                      </c:pt>
                      <c:pt idx="13">
                        <c:v>Q3 2019</c:v>
                      </c:pt>
                      <c:pt idx="14">
                        <c:v>Q4 2019</c:v>
                      </c:pt>
                      <c:pt idx="15">
                        <c:v>Q2 2020</c:v>
                      </c:pt>
                      <c:pt idx="16">
                        <c:v>Q3 2020</c:v>
                      </c:pt>
                    </c:strCache>
                  </c:strRef>
                </c:cat>
                <c:val>
                  <c:numRef>
                    <c:extLst>
                      <c:ext uri="{02D57815-91ED-43cb-92C2-25804820EDAC}">
                        <c15:formulaRef>
                          <c15:sqref>'Fylker hoved og delindeks'!$G$34:$G$50</c15:sqref>
                        </c15:formulaRef>
                      </c:ext>
                    </c:extLst>
                    <c:numCache>
                      <c:formatCode>###0.00</c:formatCode>
                      <c:ptCount val="17"/>
                      <c:pt idx="0">
                        <c:v>56.373270329927351</c:v>
                      </c:pt>
                      <c:pt idx="1">
                        <c:v>49.417772715948999</c:v>
                      </c:pt>
                      <c:pt idx="2">
                        <c:v>46.509285734545557</c:v>
                      </c:pt>
                      <c:pt idx="3">
                        <c:v>47.568395825730668</c:v>
                      </c:pt>
                      <c:pt idx="4">
                        <c:v>54.014347959095282</c:v>
                      </c:pt>
                      <c:pt idx="5">
                        <c:v>53.761197799427748</c:v>
                      </c:pt>
                      <c:pt idx="6">
                        <c:v>59.474888131129227</c:v>
                      </c:pt>
                      <c:pt idx="7">
                        <c:v>59.723837660953485</c:v>
                      </c:pt>
                      <c:pt idx="8">
                        <c:v>61.232105526713013</c:v>
                      </c:pt>
                      <c:pt idx="9">
                        <c:v>62.340399054099393</c:v>
                      </c:pt>
                      <c:pt idx="10">
                        <c:v>62.560999032104348</c:v>
                      </c:pt>
                      <c:pt idx="11">
                        <c:v>62.449407806578222</c:v>
                      </c:pt>
                      <c:pt idx="12">
                        <c:v>62.205781347375435</c:v>
                      </c:pt>
                      <c:pt idx="13">
                        <c:v>62.731589219130939</c:v>
                      </c:pt>
                      <c:pt idx="14">
                        <c:v>58.015306506755458</c:v>
                      </c:pt>
                      <c:pt idx="15">
                        <c:v>43.956635614504563</c:v>
                      </c:pt>
                      <c:pt idx="16">
                        <c:v>50.243702308106279</c:v>
                      </c:pt>
                    </c:numCache>
                  </c:numRef>
                </c:val>
                <c:smooth val="0"/>
                <c:extLst>
                  <c:ext xmlns:c16="http://schemas.microsoft.com/office/drawing/2014/chart" uri="{C3380CC4-5D6E-409C-BE32-E72D297353CC}">
                    <c16:uniqueId val="{00000005-A712-4D7A-B2D1-D18D82A78C7B}"/>
                  </c:ext>
                </c:extLst>
              </c15:ser>
            </c15:filteredLineSeries>
          </c:ext>
        </c:extLst>
      </c:lineChart>
      <c:catAx>
        <c:axId val="554284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nb-NO"/>
          </a:p>
        </c:txPr>
        <c:crossAx val="554239504"/>
        <c:crosses val="autoZero"/>
        <c:auto val="1"/>
        <c:lblAlgn val="ctr"/>
        <c:lblOffset val="100"/>
        <c:noMultiLvlLbl val="0"/>
      </c:catAx>
      <c:valAx>
        <c:axId val="554239504"/>
        <c:scaling>
          <c:orientation val="minMax"/>
          <c:max val="75"/>
          <c:min val="4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nb-NO"/>
          </a:p>
        </c:txPr>
        <c:crossAx val="554284192"/>
        <c:crosses val="autoZero"/>
        <c:crossBetween val="between"/>
        <c:majorUnit val="5"/>
      </c:valAx>
      <c:spPr>
        <a:noFill/>
        <a:ln>
          <a:noFill/>
        </a:ln>
        <a:effectLst/>
      </c:spPr>
    </c:plotArea>
    <c:legend>
      <c:legendPos val="b"/>
      <c:layout>
        <c:manualLayout>
          <c:xMode val="edge"/>
          <c:yMode val="edge"/>
          <c:x val="7.9644337936018869E-2"/>
          <c:y val="0.15588170810909194"/>
          <c:w val="0.56281895803739157"/>
          <c:h val="0.12206594297634538"/>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nb-NO"/>
        </a:p>
      </c:txPr>
    </c:legend>
    <c:plotVisOnly val="1"/>
    <c:dispBlanksAs val="gap"/>
    <c:showDLblsOverMax val="0"/>
  </c:chart>
  <c:spPr>
    <a:noFill/>
    <a:ln>
      <a:noFill/>
    </a:ln>
    <a:effectLst/>
  </c:spPr>
  <c:txPr>
    <a:bodyPr/>
    <a:lstStyle/>
    <a:p>
      <a:pPr>
        <a:defRPr sz="1600"/>
      </a:pPr>
      <a:endParaRPr lang="nb-NO"/>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4"/>
    </mc:Choice>
    <mc:Fallback>
      <c:style val="4"/>
    </mc:Fallback>
  </mc:AlternateContent>
  <c:chart>
    <c:title>
      <c:tx>
        <c:rich>
          <a:bodyPr rot="0" spcFirstLastPara="1" vertOverflow="ellipsis" vert="horz" wrap="square" anchor="ctr" anchorCtr="1"/>
          <a:lstStyle/>
          <a:p>
            <a:pPr>
              <a:defRPr sz="1920" b="0" i="0" u="none" strike="noStrike" kern="1200" spc="0" baseline="0">
                <a:solidFill>
                  <a:schemeClr val="tx1">
                    <a:lumMod val="65000"/>
                    <a:lumOff val="35000"/>
                  </a:schemeClr>
                </a:solidFill>
                <a:latin typeface="+mn-lt"/>
                <a:ea typeface="+mn-ea"/>
                <a:cs typeface="+mn-cs"/>
              </a:defRPr>
            </a:pPr>
            <a:r>
              <a:rPr lang="en-US"/>
              <a:t>Fylker. Delindekser per siste måling</a:t>
            </a:r>
          </a:p>
        </c:rich>
      </c:tx>
      <c:overlay val="0"/>
      <c:spPr>
        <a:noFill/>
        <a:ln>
          <a:noFill/>
        </a:ln>
        <a:effectLst/>
      </c:spPr>
      <c:txPr>
        <a:bodyPr rot="0" spcFirstLastPara="1" vertOverflow="ellipsis" vert="horz" wrap="square" anchor="ctr" anchorCtr="1"/>
        <a:lstStyle/>
        <a:p>
          <a:pPr>
            <a:defRPr sz="1920" b="0" i="0" u="none" strike="noStrike" kern="1200" spc="0" baseline="0">
              <a:solidFill>
                <a:schemeClr val="tx1">
                  <a:lumMod val="65000"/>
                  <a:lumOff val="35000"/>
                </a:schemeClr>
              </a:solidFill>
              <a:latin typeface="+mn-lt"/>
              <a:ea typeface="+mn-ea"/>
              <a:cs typeface="+mn-cs"/>
            </a:defRPr>
          </a:pPr>
          <a:endParaRPr lang="nb-NO"/>
        </a:p>
      </c:txPr>
    </c:title>
    <c:autoTitleDeleted val="0"/>
    <c:plotArea>
      <c:layout>
        <c:manualLayout>
          <c:layoutTarget val="inner"/>
          <c:xMode val="edge"/>
          <c:yMode val="edge"/>
          <c:x val="5.9026015213578843E-2"/>
          <c:y val="0.10311485418199465"/>
          <c:w val="0.91918102137083202"/>
          <c:h val="0.65299478718241732"/>
        </c:manualLayout>
      </c:layout>
      <c:barChart>
        <c:barDir val="col"/>
        <c:grouping val="clustered"/>
        <c:varyColors val="0"/>
        <c:ser>
          <c:idx val="0"/>
          <c:order val="0"/>
          <c:tx>
            <c:strRef>
              <c:f>'Fylker hoved og delindeks'!$C$33</c:f>
              <c:strCache>
                <c:ptCount val="1"/>
                <c:pt idx="0">
                  <c:v>Agder</c:v>
                </c:pt>
              </c:strCache>
            </c:strRef>
          </c:tx>
          <c:spPr>
            <a:solidFill>
              <a:schemeClr val="accent2">
                <a:tint val="58000"/>
              </a:schemeClr>
            </a:solidFill>
            <a:ln>
              <a:noFill/>
            </a:ln>
            <a:effectLst/>
          </c:spPr>
          <c:invertIfNegative val="0"/>
          <c:cat>
            <c:strRef>
              <c:f>'Fylker hoved og delindeks'!$B$52:$B$57</c:f>
              <c:strCache>
                <c:ptCount val="6"/>
                <c:pt idx="0">
                  <c:v>Økonomisk utvikling</c:v>
                </c:pt>
                <c:pt idx="1">
                  <c:v>Årsverk</c:v>
                </c:pt>
                <c:pt idx="2">
                  <c:v>Omsetning</c:v>
                </c:pt>
                <c:pt idx="3">
                  <c:v>Lønnsomhet</c:v>
                </c:pt>
                <c:pt idx="4">
                  <c:v>Investeringer</c:v>
                </c:pt>
                <c:pt idx="5">
                  <c:v>Ordrereserve</c:v>
                </c:pt>
              </c:strCache>
            </c:strRef>
          </c:cat>
          <c:val>
            <c:numRef>
              <c:f>'Fylker hoved og delindeks'!$C$52:$C$57</c:f>
              <c:numCache>
                <c:formatCode>###0.00</c:formatCode>
                <c:ptCount val="6"/>
                <c:pt idx="0">
                  <c:v>52.284654358689913</c:v>
                </c:pt>
                <c:pt idx="1">
                  <c:v>52.212422462579227</c:v>
                </c:pt>
                <c:pt idx="2">
                  <c:v>58.522803858687183</c:v>
                </c:pt>
                <c:pt idx="3">
                  <c:v>54.895524180733098</c:v>
                </c:pt>
                <c:pt idx="4">
                  <c:v>41.83018196540219</c:v>
                </c:pt>
                <c:pt idx="5">
                  <c:v>49.293654566419299</c:v>
                </c:pt>
              </c:numCache>
            </c:numRef>
          </c:val>
          <c:extLst>
            <c:ext xmlns:c16="http://schemas.microsoft.com/office/drawing/2014/chart" uri="{C3380CC4-5D6E-409C-BE32-E72D297353CC}">
              <c16:uniqueId val="{00000000-6C2C-4C83-A5DC-CF9031EB3F29}"/>
            </c:ext>
          </c:extLst>
        </c:ser>
        <c:ser>
          <c:idx val="1"/>
          <c:order val="1"/>
          <c:tx>
            <c:strRef>
              <c:f>'Fylker hoved og delindeks'!$D$33</c:f>
              <c:strCache>
                <c:ptCount val="1"/>
                <c:pt idx="0">
                  <c:v>Rogaland</c:v>
                </c:pt>
              </c:strCache>
            </c:strRef>
          </c:tx>
          <c:spPr>
            <a:solidFill>
              <a:schemeClr val="accent2">
                <a:tint val="86000"/>
              </a:schemeClr>
            </a:solidFill>
            <a:ln>
              <a:noFill/>
            </a:ln>
            <a:effectLst/>
          </c:spPr>
          <c:invertIfNegative val="0"/>
          <c:cat>
            <c:strRef>
              <c:f>'Fylker hoved og delindeks'!$B$52:$B$57</c:f>
              <c:strCache>
                <c:ptCount val="6"/>
                <c:pt idx="0">
                  <c:v>Økonomisk utvikling</c:v>
                </c:pt>
                <c:pt idx="1">
                  <c:v>Årsverk</c:v>
                </c:pt>
                <c:pt idx="2">
                  <c:v>Omsetning</c:v>
                </c:pt>
                <c:pt idx="3">
                  <c:v>Lønnsomhet</c:v>
                </c:pt>
                <c:pt idx="4">
                  <c:v>Investeringer</c:v>
                </c:pt>
                <c:pt idx="5">
                  <c:v>Ordrereserve</c:v>
                </c:pt>
              </c:strCache>
            </c:strRef>
          </c:cat>
          <c:val>
            <c:numRef>
              <c:f>'Fylker hoved og delindeks'!$D$52:$D$57</c:f>
              <c:numCache>
                <c:formatCode>###0.00</c:formatCode>
                <c:ptCount val="6"/>
                <c:pt idx="0">
                  <c:v>39.55549931823505</c:v>
                </c:pt>
                <c:pt idx="1">
                  <c:v>53.042962980762773</c:v>
                </c:pt>
                <c:pt idx="2">
                  <c:v>54.714665909587822</c:v>
                </c:pt>
                <c:pt idx="3">
                  <c:v>53.845783125022237</c:v>
                </c:pt>
                <c:pt idx="4">
                  <c:v>45.774457516756463</c:v>
                </c:pt>
                <c:pt idx="5">
                  <c:v>48.790521968580151</c:v>
                </c:pt>
              </c:numCache>
            </c:numRef>
          </c:val>
          <c:extLst>
            <c:ext xmlns:c16="http://schemas.microsoft.com/office/drawing/2014/chart" uri="{C3380CC4-5D6E-409C-BE32-E72D297353CC}">
              <c16:uniqueId val="{00000001-6C2C-4C83-A5DC-CF9031EB3F29}"/>
            </c:ext>
          </c:extLst>
        </c:ser>
        <c:ser>
          <c:idx val="2"/>
          <c:order val="2"/>
          <c:tx>
            <c:strRef>
              <c:f>'Fylker hoved og delindeks'!$E$33</c:f>
              <c:strCache>
                <c:ptCount val="1"/>
                <c:pt idx="0">
                  <c:v>Vestland</c:v>
                </c:pt>
              </c:strCache>
            </c:strRef>
          </c:tx>
          <c:spPr>
            <a:solidFill>
              <a:srgbClr val="FF0000"/>
            </a:solidFill>
            <a:ln>
              <a:noFill/>
            </a:ln>
            <a:effectLst/>
          </c:spPr>
          <c:invertIfNegative val="0"/>
          <c:cat>
            <c:strRef>
              <c:f>'Fylker hoved og delindeks'!$B$52:$B$57</c:f>
              <c:strCache>
                <c:ptCount val="6"/>
                <c:pt idx="0">
                  <c:v>Økonomisk utvikling</c:v>
                </c:pt>
                <c:pt idx="1">
                  <c:v>Årsverk</c:v>
                </c:pt>
                <c:pt idx="2">
                  <c:v>Omsetning</c:v>
                </c:pt>
                <c:pt idx="3">
                  <c:v>Lønnsomhet</c:v>
                </c:pt>
                <c:pt idx="4">
                  <c:v>Investeringer</c:v>
                </c:pt>
                <c:pt idx="5">
                  <c:v>Ordrereserve</c:v>
                </c:pt>
              </c:strCache>
            </c:strRef>
          </c:cat>
          <c:val>
            <c:numRef>
              <c:f>'Fylker hoved og delindeks'!$E$52:$E$57</c:f>
              <c:numCache>
                <c:formatCode>###0.00</c:formatCode>
                <c:ptCount val="6"/>
                <c:pt idx="0">
                  <c:v>47.596787457740589</c:v>
                </c:pt>
                <c:pt idx="1">
                  <c:v>50.282016479472368</c:v>
                </c:pt>
                <c:pt idx="2">
                  <c:v>48.783577796100573</c:v>
                </c:pt>
                <c:pt idx="3">
                  <c:v>49.264184143215843</c:v>
                </c:pt>
                <c:pt idx="4">
                  <c:v>46.670078309027254</c:v>
                </c:pt>
                <c:pt idx="5">
                  <c:v>45.633583818148466</c:v>
                </c:pt>
              </c:numCache>
            </c:numRef>
          </c:val>
          <c:extLst>
            <c:ext xmlns:c16="http://schemas.microsoft.com/office/drawing/2014/chart" uri="{C3380CC4-5D6E-409C-BE32-E72D297353CC}">
              <c16:uniqueId val="{00000002-6C2C-4C83-A5DC-CF9031EB3F29}"/>
            </c:ext>
          </c:extLst>
        </c:ser>
        <c:ser>
          <c:idx val="3"/>
          <c:order val="3"/>
          <c:tx>
            <c:strRef>
              <c:f>'Fylker hoved og delindeks'!$F$33</c:f>
              <c:strCache>
                <c:ptCount val="1"/>
                <c:pt idx="0">
                  <c:v>Oslo</c:v>
                </c:pt>
              </c:strCache>
            </c:strRef>
          </c:tx>
          <c:spPr>
            <a:solidFill>
              <a:schemeClr val="accent2">
                <a:shade val="58000"/>
              </a:schemeClr>
            </a:solidFill>
            <a:ln>
              <a:noFill/>
            </a:ln>
            <a:effectLst/>
          </c:spPr>
          <c:invertIfNegative val="0"/>
          <c:cat>
            <c:strRef>
              <c:f>'Fylker hoved og delindeks'!$B$52:$B$57</c:f>
              <c:strCache>
                <c:ptCount val="6"/>
                <c:pt idx="0">
                  <c:v>Økonomisk utvikling</c:v>
                </c:pt>
                <c:pt idx="1">
                  <c:v>Årsverk</c:v>
                </c:pt>
                <c:pt idx="2">
                  <c:v>Omsetning</c:v>
                </c:pt>
                <c:pt idx="3">
                  <c:v>Lønnsomhet</c:v>
                </c:pt>
                <c:pt idx="4">
                  <c:v>Investeringer</c:v>
                </c:pt>
                <c:pt idx="5">
                  <c:v>Ordrereserve</c:v>
                </c:pt>
              </c:strCache>
            </c:strRef>
          </c:cat>
          <c:val>
            <c:numRef>
              <c:f>'Fylker hoved og delindeks'!$F$52:$F$57</c:f>
              <c:numCache>
                <c:formatCode>###0.00</c:formatCode>
                <c:ptCount val="6"/>
                <c:pt idx="0">
                  <c:v>44.324149450548177</c:v>
                </c:pt>
                <c:pt idx="1">
                  <c:v>54.523880889782518</c:v>
                </c:pt>
                <c:pt idx="2">
                  <c:v>57.210864593566143</c:v>
                </c:pt>
                <c:pt idx="3">
                  <c:v>57.184714319138763</c:v>
                </c:pt>
                <c:pt idx="4">
                  <c:v>44.169617704686829</c:v>
                </c:pt>
                <c:pt idx="5">
                  <c:v>50.044482089931947</c:v>
                </c:pt>
              </c:numCache>
            </c:numRef>
          </c:val>
          <c:extLst>
            <c:ext xmlns:c16="http://schemas.microsoft.com/office/drawing/2014/chart" uri="{C3380CC4-5D6E-409C-BE32-E72D297353CC}">
              <c16:uniqueId val="{00000003-6C2C-4C83-A5DC-CF9031EB3F29}"/>
            </c:ext>
          </c:extLst>
        </c:ser>
        <c:dLbls>
          <c:showLegendKey val="0"/>
          <c:showVal val="0"/>
          <c:showCatName val="0"/>
          <c:showSerName val="0"/>
          <c:showPercent val="0"/>
          <c:showBubbleSize val="0"/>
        </c:dLbls>
        <c:gapWidth val="219"/>
        <c:overlap val="-27"/>
        <c:axId val="554284192"/>
        <c:axId val="554239504"/>
      </c:barChart>
      <c:catAx>
        <c:axId val="554284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nb-NO"/>
          </a:p>
        </c:txPr>
        <c:crossAx val="554239504"/>
        <c:crosses val="autoZero"/>
        <c:auto val="1"/>
        <c:lblAlgn val="ctr"/>
        <c:lblOffset val="100"/>
        <c:noMultiLvlLbl val="0"/>
      </c:catAx>
      <c:valAx>
        <c:axId val="554239504"/>
        <c:scaling>
          <c:orientation val="minMax"/>
        </c:scaling>
        <c:delete val="0"/>
        <c:axPos val="l"/>
        <c:majorGridlines>
          <c:spPr>
            <a:ln w="3175" cap="flat" cmpd="sng" algn="ctr">
              <a:solidFill>
                <a:schemeClr val="tx2">
                  <a:lumMod val="20000"/>
                  <a:lumOff val="80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nb-NO"/>
          </a:p>
        </c:txPr>
        <c:crossAx val="554284192"/>
        <c:crosses val="autoZero"/>
        <c:crossBetween val="between"/>
        <c:majorUnit val="5"/>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nb-NO"/>
        </a:p>
      </c:txPr>
    </c:legend>
    <c:plotVisOnly val="1"/>
    <c:dispBlanksAs val="gap"/>
    <c:showDLblsOverMax val="0"/>
  </c:chart>
  <c:spPr>
    <a:noFill/>
    <a:ln>
      <a:noFill/>
    </a:ln>
    <a:effectLst/>
  </c:spPr>
  <c:txPr>
    <a:bodyPr/>
    <a:lstStyle/>
    <a:p>
      <a:pPr>
        <a:defRPr sz="1600"/>
      </a:pPr>
      <a:endParaRPr lang="nb-NO"/>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withinLinearReversed" id="25">
  <a:schemeClr val="accent5"/>
</cs:colorStyle>
</file>

<file path=ppt/charts/colors2.xml><?xml version="1.0" encoding="utf-8"?>
<cs:colorStyle xmlns:cs="http://schemas.microsoft.com/office/drawing/2012/chartStyle" xmlns:a="http://schemas.openxmlformats.org/drawingml/2006/main" meth="withinLinearReversed" id="25">
  <a:schemeClr val="accent5"/>
</cs:colorStyle>
</file>

<file path=ppt/charts/colors3.xml><?xml version="1.0" encoding="utf-8"?>
<cs:colorStyle xmlns:cs="http://schemas.microsoft.com/office/drawing/2012/chartStyle" xmlns:a="http://schemas.openxmlformats.org/drawingml/2006/main" meth="withinLinearReversed" id="25">
  <a:schemeClr val="accent5"/>
</cs:colorStyle>
</file>

<file path=ppt/charts/colors4.xml><?xml version="1.0" encoding="utf-8"?>
<cs:colorStyle xmlns:cs="http://schemas.microsoft.com/office/drawing/2012/chartStyle" xmlns:a="http://schemas.openxmlformats.org/drawingml/2006/main" meth="withinLinearReversed" id="25">
  <a:schemeClr val="accent5"/>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withinLinearReversed" id="22">
  <a:schemeClr val="accent2"/>
</cs:colorStyle>
</file>

<file path=ppt/charts/style1.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2.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3.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4.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0.28898</cdr:x>
      <cdr:y>0.25271</cdr:y>
    </cdr:from>
    <cdr:to>
      <cdr:x>0.28898</cdr:x>
      <cdr:y>0.85368</cdr:y>
    </cdr:to>
    <cdr:cxnSp macro="">
      <cdr:nvCxnSpPr>
        <cdr:cNvPr id="2" name="Rett linje 1">
          <a:extLst xmlns:a="http://schemas.openxmlformats.org/drawingml/2006/main">
            <a:ext uri="{FF2B5EF4-FFF2-40B4-BE49-F238E27FC236}">
              <a16:creationId xmlns:a16="http://schemas.microsoft.com/office/drawing/2014/main" id="{427CC726-9627-4061-893D-12DA434F8D9A}"/>
            </a:ext>
          </a:extLst>
        </cdr:cNvPr>
        <cdr:cNvCxnSpPr/>
      </cdr:nvCxnSpPr>
      <cdr:spPr>
        <a:xfrm xmlns:a="http://schemas.openxmlformats.org/drawingml/2006/main" flipV="1">
          <a:off x="3530696" y="1220860"/>
          <a:ext cx="0" cy="2903271"/>
        </a:xfrm>
        <a:prstGeom xmlns:a="http://schemas.openxmlformats.org/drawingml/2006/main" prst="line">
          <a:avLst/>
        </a:prstGeom>
        <a:ln xmlns:a="http://schemas.openxmlformats.org/drawingml/2006/main" w="15875">
          <a:solidFill>
            <a:srgbClr val="494949"/>
          </a:solidFill>
        </a:ln>
      </cdr:spPr>
      <cdr: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cdr:style>
    </cdr:cxnSp>
  </cdr:relSizeAnchor>
  <cdr:relSizeAnchor xmlns:cdr="http://schemas.openxmlformats.org/drawingml/2006/chartDrawing">
    <cdr:from>
      <cdr:x>0.15868</cdr:x>
      <cdr:y>0.25376</cdr:y>
    </cdr:from>
    <cdr:to>
      <cdr:x>0.15868</cdr:x>
      <cdr:y>0.86141</cdr:y>
    </cdr:to>
    <cdr:cxnSp macro="">
      <cdr:nvCxnSpPr>
        <cdr:cNvPr id="3" name="Rett linje 2">
          <a:extLst xmlns:a="http://schemas.openxmlformats.org/drawingml/2006/main">
            <a:ext uri="{FF2B5EF4-FFF2-40B4-BE49-F238E27FC236}">
              <a16:creationId xmlns:a16="http://schemas.microsoft.com/office/drawing/2014/main" id="{05A50100-64A3-4CF3-A862-FAD731E04EDB}"/>
            </a:ext>
          </a:extLst>
        </cdr:cNvPr>
        <cdr:cNvCxnSpPr/>
      </cdr:nvCxnSpPr>
      <cdr:spPr>
        <a:xfrm xmlns:a="http://schemas.openxmlformats.org/drawingml/2006/main" flipV="1">
          <a:off x="1938669" y="1225912"/>
          <a:ext cx="0" cy="2935541"/>
        </a:xfrm>
        <a:prstGeom xmlns:a="http://schemas.openxmlformats.org/drawingml/2006/main" prst="line">
          <a:avLst/>
        </a:prstGeom>
        <a:ln xmlns:a="http://schemas.openxmlformats.org/drawingml/2006/main" w="15875">
          <a:solidFill>
            <a:srgbClr val="494949"/>
          </a:solidFill>
        </a:ln>
      </cdr:spPr>
      <cdr: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cdr:style>
    </cdr:cxnSp>
  </cdr:relSizeAnchor>
</c:userShapes>
</file>

<file path=ppt/drawings/drawing2.xml><?xml version="1.0" encoding="utf-8"?>
<c:userShapes xmlns:c="http://schemas.openxmlformats.org/drawingml/2006/chart">
  <cdr:relSizeAnchor xmlns:cdr="http://schemas.openxmlformats.org/drawingml/2006/chartDrawing">
    <cdr:from>
      <cdr:x>0.27658</cdr:x>
      <cdr:y>0.19097</cdr:y>
    </cdr:from>
    <cdr:to>
      <cdr:x>0.27658</cdr:x>
      <cdr:y>0.85828</cdr:y>
    </cdr:to>
    <cdr:cxnSp macro="">
      <cdr:nvCxnSpPr>
        <cdr:cNvPr id="3" name="Rett linje 2">
          <a:extLst xmlns:a="http://schemas.openxmlformats.org/drawingml/2006/main">
            <a:ext uri="{FF2B5EF4-FFF2-40B4-BE49-F238E27FC236}">
              <a16:creationId xmlns:a16="http://schemas.microsoft.com/office/drawing/2014/main" id="{4406E279-4D34-4F68-B1D2-7EBFF9D692D6}"/>
            </a:ext>
          </a:extLst>
        </cdr:cNvPr>
        <cdr:cNvCxnSpPr/>
      </cdr:nvCxnSpPr>
      <cdr:spPr>
        <a:xfrm xmlns:a="http://schemas.openxmlformats.org/drawingml/2006/main" flipV="1">
          <a:off x="3368905" y="900891"/>
          <a:ext cx="0" cy="3148009"/>
        </a:xfrm>
        <a:prstGeom xmlns:a="http://schemas.openxmlformats.org/drawingml/2006/main" prst="line">
          <a:avLst/>
        </a:prstGeom>
        <a:ln xmlns:a="http://schemas.openxmlformats.org/drawingml/2006/main" w="15875">
          <a:solidFill>
            <a:schemeClr val="bg1">
              <a:lumMod val="50000"/>
            </a:schemeClr>
          </a:solidFill>
        </a:ln>
      </cdr:spPr>
      <cdr: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cdr:style>
    </cdr:cxnSp>
  </cdr:relSizeAnchor>
</c:userShapes>
</file>

<file path=ppt/drawings/drawing3.xml><?xml version="1.0" encoding="utf-8"?>
<c:userShapes xmlns:c="http://schemas.openxmlformats.org/drawingml/2006/chart">
  <cdr:relSizeAnchor xmlns:cdr="http://schemas.openxmlformats.org/drawingml/2006/chartDrawing">
    <cdr:from>
      <cdr:x>0.31269</cdr:x>
      <cdr:y>0.23991</cdr:y>
    </cdr:from>
    <cdr:to>
      <cdr:x>0.31269</cdr:x>
      <cdr:y>0.82535</cdr:y>
    </cdr:to>
    <cdr:cxnSp macro="">
      <cdr:nvCxnSpPr>
        <cdr:cNvPr id="2" name="Rett linje 1">
          <a:extLst xmlns:a="http://schemas.openxmlformats.org/drawingml/2006/main">
            <a:ext uri="{FF2B5EF4-FFF2-40B4-BE49-F238E27FC236}">
              <a16:creationId xmlns:a16="http://schemas.microsoft.com/office/drawing/2014/main" id="{427CC726-9627-4061-893D-12DA434F8D9A}"/>
            </a:ext>
          </a:extLst>
        </cdr:cNvPr>
        <cdr:cNvCxnSpPr/>
      </cdr:nvCxnSpPr>
      <cdr:spPr>
        <a:xfrm xmlns:a="http://schemas.openxmlformats.org/drawingml/2006/main" flipV="1">
          <a:off x="3808791" y="1211583"/>
          <a:ext cx="0" cy="2956563"/>
        </a:xfrm>
        <a:prstGeom xmlns:a="http://schemas.openxmlformats.org/drawingml/2006/main" prst="line">
          <a:avLst/>
        </a:prstGeom>
        <a:ln xmlns:a="http://schemas.openxmlformats.org/drawingml/2006/main" w="15875">
          <a:solidFill>
            <a:srgbClr val="494949"/>
          </a:solidFill>
        </a:ln>
      </cdr:spPr>
      <cdr: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cdr:style>
    </cdr:cxnSp>
  </cdr:relSizeAnchor>
  <cdr:relSizeAnchor xmlns:cdr="http://schemas.openxmlformats.org/drawingml/2006/chartDrawing">
    <cdr:from>
      <cdr:x>0.1818</cdr:x>
      <cdr:y>0.24142</cdr:y>
    </cdr:from>
    <cdr:to>
      <cdr:x>0.1818</cdr:x>
      <cdr:y>0.82631</cdr:y>
    </cdr:to>
    <cdr:cxnSp macro="">
      <cdr:nvCxnSpPr>
        <cdr:cNvPr id="3" name="Rett linje 2">
          <a:extLst xmlns:a="http://schemas.openxmlformats.org/drawingml/2006/main">
            <a:ext uri="{FF2B5EF4-FFF2-40B4-BE49-F238E27FC236}">
              <a16:creationId xmlns:a16="http://schemas.microsoft.com/office/drawing/2014/main" id="{05A50100-64A3-4CF3-A862-FAD731E04EDB}"/>
            </a:ext>
          </a:extLst>
        </cdr:cNvPr>
        <cdr:cNvCxnSpPr/>
      </cdr:nvCxnSpPr>
      <cdr:spPr>
        <a:xfrm xmlns:a="http://schemas.openxmlformats.org/drawingml/2006/main" flipV="1">
          <a:off x="2214505" y="1219209"/>
          <a:ext cx="0" cy="2953785"/>
        </a:xfrm>
        <a:prstGeom xmlns:a="http://schemas.openxmlformats.org/drawingml/2006/main" prst="line">
          <a:avLst/>
        </a:prstGeom>
        <a:ln xmlns:a="http://schemas.openxmlformats.org/drawingml/2006/main" w="15875">
          <a:solidFill>
            <a:srgbClr val="494949"/>
          </a:solidFill>
        </a:ln>
      </cdr:spPr>
      <cdr: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cdr:style>
    </cdr:cxnSp>
  </cdr:relSizeAnchor>
</c:userShapes>
</file>

<file path=ppt/drawings/drawing4.xml><?xml version="1.0" encoding="utf-8"?>
<c:userShapes xmlns:c="http://schemas.openxmlformats.org/drawingml/2006/chart">
  <cdr:relSizeAnchor xmlns:cdr="http://schemas.openxmlformats.org/drawingml/2006/chartDrawing">
    <cdr:from>
      <cdr:x>0.26946</cdr:x>
      <cdr:y>0.24258</cdr:y>
    </cdr:from>
    <cdr:to>
      <cdr:x>0.26946</cdr:x>
      <cdr:y>0.82747</cdr:y>
    </cdr:to>
    <cdr:cxnSp macro="">
      <cdr:nvCxnSpPr>
        <cdr:cNvPr id="3" name="Rett linje 2">
          <a:extLst xmlns:a="http://schemas.openxmlformats.org/drawingml/2006/main">
            <a:ext uri="{FF2B5EF4-FFF2-40B4-BE49-F238E27FC236}">
              <a16:creationId xmlns:a16="http://schemas.microsoft.com/office/drawing/2014/main" id="{05A50100-64A3-4CF3-A862-FAD731E04EDB}"/>
            </a:ext>
          </a:extLst>
        </cdr:cNvPr>
        <cdr:cNvCxnSpPr/>
      </cdr:nvCxnSpPr>
      <cdr:spPr>
        <a:xfrm xmlns:a="http://schemas.openxmlformats.org/drawingml/2006/main" flipV="1">
          <a:off x="3282264" y="1225089"/>
          <a:ext cx="0" cy="2953786"/>
        </a:xfrm>
        <a:prstGeom xmlns:a="http://schemas.openxmlformats.org/drawingml/2006/main" prst="line">
          <a:avLst/>
        </a:prstGeom>
        <a:ln xmlns:a="http://schemas.openxmlformats.org/drawingml/2006/main" w="15875">
          <a:solidFill>
            <a:srgbClr val="494949"/>
          </a:solidFill>
        </a:ln>
      </cdr:spPr>
      <cdr: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cdr:style>
    </cdr:cxnSp>
  </cdr:relSizeAnchor>
  <cdr:relSizeAnchor xmlns:cdr="http://schemas.openxmlformats.org/drawingml/2006/chartDrawing">
    <cdr:from>
      <cdr:x>0.49707</cdr:x>
      <cdr:y>0.24213</cdr:y>
    </cdr:from>
    <cdr:to>
      <cdr:x>0.49707</cdr:x>
      <cdr:y>0.82702</cdr:y>
    </cdr:to>
    <cdr:cxnSp macro="">
      <cdr:nvCxnSpPr>
        <cdr:cNvPr id="5" name="Rett linje 4">
          <a:extLst xmlns:a="http://schemas.openxmlformats.org/drawingml/2006/main">
            <a:ext uri="{FF2B5EF4-FFF2-40B4-BE49-F238E27FC236}">
              <a16:creationId xmlns:a16="http://schemas.microsoft.com/office/drawing/2014/main" id="{A12438F3-754F-4543-8C66-6760CA8B3D7E}"/>
            </a:ext>
          </a:extLst>
        </cdr:cNvPr>
        <cdr:cNvCxnSpPr/>
      </cdr:nvCxnSpPr>
      <cdr:spPr>
        <a:xfrm xmlns:a="http://schemas.openxmlformats.org/drawingml/2006/main" flipV="1">
          <a:off x="6054633" y="1222795"/>
          <a:ext cx="0" cy="2953786"/>
        </a:xfrm>
        <a:prstGeom xmlns:a="http://schemas.openxmlformats.org/drawingml/2006/main" prst="line">
          <a:avLst/>
        </a:prstGeom>
        <a:ln xmlns:a="http://schemas.openxmlformats.org/drawingml/2006/main" w="15875">
          <a:solidFill>
            <a:srgbClr val="494949"/>
          </a:solidFill>
        </a:ln>
      </cdr:spPr>
      <cdr: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cdr:style>
    </cdr:cxnSp>
  </cdr:relSizeAnchor>
  <cdr:relSizeAnchor xmlns:cdr="http://schemas.openxmlformats.org/drawingml/2006/chartDrawing">
    <cdr:from>
      <cdr:x>0.72596</cdr:x>
      <cdr:y>0.23467</cdr:y>
    </cdr:from>
    <cdr:to>
      <cdr:x>0.72596</cdr:x>
      <cdr:y>0.81956</cdr:y>
    </cdr:to>
    <cdr:cxnSp macro="">
      <cdr:nvCxnSpPr>
        <cdr:cNvPr id="6" name="Rett linje 5">
          <a:extLst xmlns:a="http://schemas.openxmlformats.org/drawingml/2006/main">
            <a:ext uri="{FF2B5EF4-FFF2-40B4-BE49-F238E27FC236}">
              <a16:creationId xmlns:a16="http://schemas.microsoft.com/office/drawing/2014/main" id="{9AD71EE6-C934-47FC-9619-F85E1A021A47}"/>
            </a:ext>
          </a:extLst>
        </cdr:cNvPr>
        <cdr:cNvCxnSpPr/>
      </cdr:nvCxnSpPr>
      <cdr:spPr>
        <a:xfrm xmlns:a="http://schemas.openxmlformats.org/drawingml/2006/main" flipV="1">
          <a:off x="8842733" y="1185105"/>
          <a:ext cx="0" cy="2953786"/>
        </a:xfrm>
        <a:prstGeom xmlns:a="http://schemas.openxmlformats.org/drawingml/2006/main" prst="line">
          <a:avLst/>
        </a:prstGeom>
        <a:ln xmlns:a="http://schemas.openxmlformats.org/drawingml/2006/main" w="15875">
          <a:solidFill>
            <a:srgbClr val="494949"/>
          </a:solidFill>
        </a:ln>
      </cdr:spPr>
      <cdr: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cdr:style>
    </cdr:cxnSp>
  </cdr:relSizeAnchor>
</c:userShapes>
</file>

<file path=ppt/drawings/drawing5.xml><?xml version="1.0" encoding="utf-8"?>
<c:userShapes xmlns:c="http://schemas.openxmlformats.org/drawingml/2006/chart">
  <cdr:relSizeAnchor xmlns:cdr="http://schemas.openxmlformats.org/drawingml/2006/chartDrawing">
    <cdr:from>
      <cdr:x>0.0421</cdr:x>
      <cdr:y>0.25365</cdr:y>
    </cdr:from>
    <cdr:to>
      <cdr:x>1</cdr:x>
      <cdr:y>0.25365</cdr:y>
    </cdr:to>
    <cdr:cxnSp macro="">
      <cdr:nvCxnSpPr>
        <cdr:cNvPr id="3" name="Rett linje 2">
          <a:extLst xmlns:a="http://schemas.openxmlformats.org/drawingml/2006/main">
            <a:ext uri="{FF2B5EF4-FFF2-40B4-BE49-F238E27FC236}">
              <a16:creationId xmlns:a16="http://schemas.microsoft.com/office/drawing/2014/main" id="{6FAD11CB-F100-4B72-942B-5EDA4243D4B7}"/>
            </a:ext>
          </a:extLst>
        </cdr:cNvPr>
        <cdr:cNvCxnSpPr/>
      </cdr:nvCxnSpPr>
      <cdr:spPr>
        <a:xfrm xmlns:a="http://schemas.openxmlformats.org/drawingml/2006/main">
          <a:off x="449239" y="1270877"/>
          <a:ext cx="10222173" cy="0"/>
        </a:xfrm>
        <a:prstGeom xmlns:a="http://schemas.openxmlformats.org/drawingml/2006/main" prst="line">
          <a:avLst/>
        </a:prstGeom>
        <a:ln xmlns:a="http://schemas.openxmlformats.org/drawingml/2006/main" w="25400">
          <a:solidFill>
            <a:schemeClr val="tx1">
              <a:lumMod val="50000"/>
              <a:lumOff val="50000"/>
            </a:schemeClr>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3076363" cy="513588"/>
          </a:xfrm>
          <a:prstGeom prst="rect">
            <a:avLst/>
          </a:prstGeom>
        </p:spPr>
        <p:txBody>
          <a:bodyPr vert="horz" lIns="95509" tIns="47755" rIns="95509" bIns="47755" rtlCol="0"/>
          <a:lstStyle>
            <a:lvl1pPr algn="l">
              <a:defRPr sz="1300"/>
            </a:lvl1pPr>
          </a:lstStyle>
          <a:p>
            <a:endParaRPr lang="nb-NO"/>
          </a:p>
        </p:txBody>
      </p:sp>
      <p:sp>
        <p:nvSpPr>
          <p:cNvPr id="3" name="Plassholder for dato 2"/>
          <p:cNvSpPr>
            <a:spLocks noGrp="1"/>
          </p:cNvSpPr>
          <p:nvPr>
            <p:ph type="dt" idx="1"/>
          </p:nvPr>
        </p:nvSpPr>
        <p:spPr>
          <a:xfrm>
            <a:off x="4021294" y="0"/>
            <a:ext cx="3076363" cy="513588"/>
          </a:xfrm>
          <a:prstGeom prst="rect">
            <a:avLst/>
          </a:prstGeom>
        </p:spPr>
        <p:txBody>
          <a:bodyPr vert="horz" lIns="95509" tIns="47755" rIns="95509" bIns="47755" rtlCol="0"/>
          <a:lstStyle>
            <a:lvl1pPr algn="r">
              <a:defRPr sz="1300"/>
            </a:lvl1pPr>
          </a:lstStyle>
          <a:p>
            <a:fld id="{9F44943D-AE71-4E66-8730-436EB3CD81B8}" type="datetimeFigureOut">
              <a:rPr lang="nb-NO" smtClean="0"/>
              <a:t>16.10.2020</a:t>
            </a:fld>
            <a:endParaRPr lang="nb-NO"/>
          </a:p>
        </p:txBody>
      </p:sp>
      <p:sp>
        <p:nvSpPr>
          <p:cNvPr id="4" name="Plassholder for lysbilde 3"/>
          <p:cNvSpPr>
            <a:spLocks noGrp="1" noRot="1" noChangeAspect="1"/>
          </p:cNvSpPr>
          <p:nvPr>
            <p:ph type="sldImg" idx="2"/>
          </p:nvPr>
        </p:nvSpPr>
        <p:spPr>
          <a:xfrm>
            <a:off x="477838" y="1277938"/>
            <a:ext cx="6143625" cy="3455987"/>
          </a:xfrm>
          <a:prstGeom prst="rect">
            <a:avLst/>
          </a:prstGeom>
          <a:noFill/>
          <a:ln w="12700">
            <a:solidFill>
              <a:prstClr val="black"/>
            </a:solidFill>
          </a:ln>
        </p:spPr>
        <p:txBody>
          <a:bodyPr vert="horz" lIns="95509" tIns="47755" rIns="95509" bIns="47755" rtlCol="0" anchor="ctr"/>
          <a:lstStyle/>
          <a:p>
            <a:endParaRPr lang="nb-NO"/>
          </a:p>
        </p:txBody>
      </p:sp>
      <p:sp>
        <p:nvSpPr>
          <p:cNvPr id="5" name="Plassholder for notater 4"/>
          <p:cNvSpPr>
            <a:spLocks noGrp="1"/>
          </p:cNvSpPr>
          <p:nvPr>
            <p:ph type="body" sz="quarter" idx="3"/>
          </p:nvPr>
        </p:nvSpPr>
        <p:spPr>
          <a:xfrm>
            <a:off x="709930" y="4926173"/>
            <a:ext cx="5679440" cy="4030504"/>
          </a:xfrm>
          <a:prstGeom prst="rect">
            <a:avLst/>
          </a:prstGeom>
        </p:spPr>
        <p:txBody>
          <a:bodyPr vert="horz" lIns="95509" tIns="47755" rIns="95509" bIns="47755" rtlCol="0"/>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9722616"/>
            <a:ext cx="3076363" cy="513587"/>
          </a:xfrm>
          <a:prstGeom prst="rect">
            <a:avLst/>
          </a:prstGeom>
        </p:spPr>
        <p:txBody>
          <a:bodyPr vert="horz" lIns="95509" tIns="47755" rIns="95509" bIns="47755" rtlCol="0" anchor="b"/>
          <a:lstStyle>
            <a:lvl1pPr algn="l">
              <a:defRPr sz="1300"/>
            </a:lvl1pPr>
          </a:lstStyle>
          <a:p>
            <a:endParaRPr lang="nb-NO"/>
          </a:p>
        </p:txBody>
      </p:sp>
      <p:sp>
        <p:nvSpPr>
          <p:cNvPr id="7" name="Plassholder for lysbildenummer 6"/>
          <p:cNvSpPr>
            <a:spLocks noGrp="1"/>
          </p:cNvSpPr>
          <p:nvPr>
            <p:ph type="sldNum" sz="quarter" idx="5"/>
          </p:nvPr>
        </p:nvSpPr>
        <p:spPr>
          <a:xfrm>
            <a:off x="4021294" y="9722616"/>
            <a:ext cx="3076363" cy="513587"/>
          </a:xfrm>
          <a:prstGeom prst="rect">
            <a:avLst/>
          </a:prstGeom>
        </p:spPr>
        <p:txBody>
          <a:bodyPr vert="horz" lIns="95509" tIns="47755" rIns="95509" bIns="47755" rtlCol="0" anchor="b"/>
          <a:lstStyle>
            <a:lvl1pPr algn="r">
              <a:defRPr sz="1300"/>
            </a:lvl1pPr>
          </a:lstStyle>
          <a:p>
            <a:fld id="{1BE2053D-9A07-4F5F-B535-718F9A0AA687}" type="slidenum">
              <a:rPr lang="nb-NO" smtClean="0"/>
              <a:t>‹#›</a:t>
            </a:fld>
            <a:endParaRPr lang="nb-NO"/>
          </a:p>
        </p:txBody>
      </p:sp>
    </p:spTree>
    <p:extLst>
      <p:ext uri="{BB962C8B-B14F-4D97-AF65-F5344CB8AC3E}">
        <p14:creationId xmlns:p14="http://schemas.microsoft.com/office/powerpoint/2010/main" val="16300578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en-US" sz="900" dirty="0" err="1"/>
              <a:t>Tykkere</a:t>
            </a:r>
            <a:r>
              <a:rPr lang="en-US" sz="900" dirty="0"/>
              <a:t> </a:t>
            </a:r>
            <a:r>
              <a:rPr lang="en-US" sz="900" dirty="0" err="1"/>
              <a:t>linje</a:t>
            </a:r>
            <a:r>
              <a:rPr lang="en-US" sz="900" dirty="0"/>
              <a:t> </a:t>
            </a:r>
            <a:r>
              <a:rPr lang="en-US" sz="900" dirty="0" err="1"/>
              <a:t>på</a:t>
            </a:r>
            <a:r>
              <a:rPr lang="en-US" sz="900" dirty="0"/>
              <a:t> 50</a:t>
            </a:r>
          </a:p>
          <a:p>
            <a:endParaRPr lang="en-US" sz="900" dirty="0"/>
          </a:p>
        </p:txBody>
      </p:sp>
      <p:sp>
        <p:nvSpPr>
          <p:cNvPr id="4" name="Plassholder for lysbildenummer 3"/>
          <p:cNvSpPr>
            <a:spLocks noGrp="1"/>
          </p:cNvSpPr>
          <p:nvPr>
            <p:ph type="sldNum" sz="quarter" idx="10"/>
          </p:nvPr>
        </p:nvSpPr>
        <p:spPr/>
        <p:txBody>
          <a:bodyPr/>
          <a:lstStyle/>
          <a:p>
            <a:fld id="{E9886F14-9DC7-4102-8C09-9E9C64CF5D69}" type="slidenum">
              <a:rPr lang="nb-NO" smtClean="0"/>
              <a:t>11</a:t>
            </a:fld>
            <a:endParaRPr lang="nb-NO"/>
          </a:p>
        </p:txBody>
      </p:sp>
    </p:spTree>
    <p:extLst>
      <p:ext uri="{BB962C8B-B14F-4D97-AF65-F5344CB8AC3E}">
        <p14:creationId xmlns:p14="http://schemas.microsoft.com/office/powerpoint/2010/main" val="30960864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sz="900" dirty="0"/>
          </a:p>
        </p:txBody>
      </p:sp>
      <p:sp>
        <p:nvSpPr>
          <p:cNvPr id="4" name="Plassholder for lysbildenummer 3"/>
          <p:cNvSpPr>
            <a:spLocks noGrp="1"/>
          </p:cNvSpPr>
          <p:nvPr>
            <p:ph type="sldNum" sz="quarter" idx="10"/>
          </p:nvPr>
        </p:nvSpPr>
        <p:spPr/>
        <p:txBody>
          <a:bodyPr/>
          <a:lstStyle/>
          <a:p>
            <a:fld id="{E9886F14-9DC7-4102-8C09-9E9C64CF5D69}" type="slidenum">
              <a:rPr lang="nb-NO" smtClean="0"/>
              <a:t>13</a:t>
            </a:fld>
            <a:endParaRPr lang="nb-NO"/>
          </a:p>
        </p:txBody>
      </p:sp>
    </p:spTree>
    <p:extLst>
      <p:ext uri="{BB962C8B-B14F-4D97-AF65-F5344CB8AC3E}">
        <p14:creationId xmlns:p14="http://schemas.microsoft.com/office/powerpoint/2010/main" val="41993024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en-US" sz="900" dirty="0" err="1"/>
              <a:t>Tykkere</a:t>
            </a:r>
            <a:r>
              <a:rPr lang="en-US" sz="900" dirty="0"/>
              <a:t> </a:t>
            </a:r>
            <a:r>
              <a:rPr lang="en-US" sz="900" dirty="0" err="1"/>
              <a:t>linje</a:t>
            </a:r>
            <a:r>
              <a:rPr lang="en-US" sz="900" dirty="0"/>
              <a:t> </a:t>
            </a:r>
            <a:r>
              <a:rPr lang="en-US" sz="900" dirty="0" err="1"/>
              <a:t>på</a:t>
            </a:r>
            <a:r>
              <a:rPr lang="en-US" sz="900" dirty="0"/>
              <a:t> 50</a:t>
            </a:r>
          </a:p>
          <a:p>
            <a:endParaRPr lang="en-US" sz="900" dirty="0"/>
          </a:p>
        </p:txBody>
      </p:sp>
      <p:sp>
        <p:nvSpPr>
          <p:cNvPr id="4" name="Plassholder for lysbildenummer 3"/>
          <p:cNvSpPr>
            <a:spLocks noGrp="1"/>
          </p:cNvSpPr>
          <p:nvPr>
            <p:ph type="sldNum" sz="quarter" idx="10"/>
          </p:nvPr>
        </p:nvSpPr>
        <p:spPr/>
        <p:txBody>
          <a:bodyPr/>
          <a:lstStyle/>
          <a:p>
            <a:fld id="{E9886F14-9DC7-4102-8C09-9E9C64CF5D69}" type="slidenum">
              <a:rPr lang="nb-NO" smtClean="0"/>
              <a:t>14</a:t>
            </a:fld>
            <a:endParaRPr lang="nb-NO"/>
          </a:p>
        </p:txBody>
      </p:sp>
    </p:spTree>
    <p:extLst>
      <p:ext uri="{BB962C8B-B14F-4D97-AF65-F5344CB8AC3E}">
        <p14:creationId xmlns:p14="http://schemas.microsoft.com/office/powerpoint/2010/main" val="3396514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en-US" sz="900" dirty="0" err="1"/>
              <a:t>Tykkere</a:t>
            </a:r>
            <a:r>
              <a:rPr lang="en-US" sz="900" dirty="0"/>
              <a:t> </a:t>
            </a:r>
            <a:r>
              <a:rPr lang="en-US" sz="900" dirty="0" err="1"/>
              <a:t>linje</a:t>
            </a:r>
            <a:r>
              <a:rPr lang="en-US" sz="900" dirty="0"/>
              <a:t> </a:t>
            </a:r>
            <a:r>
              <a:rPr lang="en-US" sz="900" dirty="0" err="1"/>
              <a:t>på</a:t>
            </a:r>
            <a:r>
              <a:rPr lang="en-US" sz="900" dirty="0"/>
              <a:t> 50</a:t>
            </a:r>
          </a:p>
          <a:p>
            <a:endParaRPr lang="en-US" sz="900" dirty="0"/>
          </a:p>
        </p:txBody>
      </p:sp>
      <p:sp>
        <p:nvSpPr>
          <p:cNvPr id="4" name="Plassholder for lysbildenummer 3"/>
          <p:cNvSpPr>
            <a:spLocks noGrp="1"/>
          </p:cNvSpPr>
          <p:nvPr>
            <p:ph type="sldNum" sz="quarter" idx="10"/>
          </p:nvPr>
        </p:nvSpPr>
        <p:spPr/>
        <p:txBody>
          <a:bodyPr/>
          <a:lstStyle/>
          <a:p>
            <a:fld id="{E9886F14-9DC7-4102-8C09-9E9C64CF5D69}" type="slidenum">
              <a:rPr lang="nb-NO" smtClean="0"/>
              <a:t>16</a:t>
            </a:fld>
            <a:endParaRPr lang="nb-NO"/>
          </a:p>
        </p:txBody>
      </p:sp>
    </p:spTree>
    <p:extLst>
      <p:ext uri="{BB962C8B-B14F-4D97-AF65-F5344CB8AC3E}">
        <p14:creationId xmlns:p14="http://schemas.microsoft.com/office/powerpoint/2010/main" val="2869371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La ny tabell over for nå ettersom at jeg ikke har korrigert volum og prisendring</a:t>
            </a:r>
          </a:p>
          <a:p>
            <a:endParaRPr lang="nb-NO" dirty="0"/>
          </a:p>
        </p:txBody>
      </p:sp>
      <p:sp>
        <p:nvSpPr>
          <p:cNvPr id="4" name="Plassholder for lysbildenummer 3"/>
          <p:cNvSpPr>
            <a:spLocks noGrp="1"/>
          </p:cNvSpPr>
          <p:nvPr>
            <p:ph type="sldNum" sz="quarter" idx="5"/>
          </p:nvPr>
        </p:nvSpPr>
        <p:spPr/>
        <p:txBody>
          <a:bodyPr/>
          <a:lstStyle/>
          <a:p>
            <a:fld id="{E9886F14-9DC7-4102-8C09-9E9C64CF5D69}" type="slidenum">
              <a:rPr lang="nb-NO" smtClean="0"/>
              <a:t>19</a:t>
            </a:fld>
            <a:endParaRPr lang="nb-NO"/>
          </a:p>
        </p:txBody>
      </p:sp>
    </p:spTree>
    <p:extLst>
      <p:ext uri="{BB962C8B-B14F-4D97-AF65-F5344CB8AC3E}">
        <p14:creationId xmlns:p14="http://schemas.microsoft.com/office/powerpoint/2010/main" val="10224075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1DF7B00-5E04-4F10-9B5A-23F9662670F1}"/>
              </a:ext>
            </a:extLst>
          </p:cNvPr>
          <p:cNvSpPr>
            <a:spLocks noGrp="1"/>
          </p:cNvSpPr>
          <p:nvPr>
            <p:ph type="ctrTitle"/>
          </p:nvPr>
        </p:nvSpPr>
        <p:spPr>
          <a:xfrm>
            <a:off x="1524000" y="1122363"/>
            <a:ext cx="9144000" cy="2387600"/>
          </a:xfrm>
        </p:spPr>
        <p:txBody>
          <a:bodyPr anchor="b"/>
          <a:lstStyle>
            <a:lvl1pPr algn="ctr">
              <a:defRPr sz="6000"/>
            </a:lvl1pPr>
          </a:lstStyle>
          <a:p>
            <a:r>
              <a:rPr lang="nb-NO"/>
              <a:t>Klikk for å redigere tittelstil</a:t>
            </a:r>
          </a:p>
        </p:txBody>
      </p:sp>
      <p:sp>
        <p:nvSpPr>
          <p:cNvPr id="3" name="Undertittel 2">
            <a:extLst>
              <a:ext uri="{FF2B5EF4-FFF2-40B4-BE49-F238E27FC236}">
                <a16:creationId xmlns:a16="http://schemas.microsoft.com/office/drawing/2014/main" id="{921DEC66-6D0D-486E-9DB0-C777B39F4FC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sp>
        <p:nvSpPr>
          <p:cNvPr id="4" name="Plassholder for dato 3">
            <a:extLst>
              <a:ext uri="{FF2B5EF4-FFF2-40B4-BE49-F238E27FC236}">
                <a16:creationId xmlns:a16="http://schemas.microsoft.com/office/drawing/2014/main" id="{E26F83E1-AF47-4AA4-BB82-8C76C9F19853}"/>
              </a:ext>
            </a:extLst>
          </p:cNvPr>
          <p:cNvSpPr>
            <a:spLocks noGrp="1"/>
          </p:cNvSpPr>
          <p:nvPr>
            <p:ph type="dt" sz="half" idx="10"/>
          </p:nvPr>
        </p:nvSpPr>
        <p:spPr/>
        <p:txBody>
          <a:bodyPr/>
          <a:lstStyle/>
          <a:p>
            <a:fld id="{3DC9AF7E-3BD9-4D24-AF0C-B9E7C0093DFE}" type="datetimeFigureOut">
              <a:rPr lang="nb-NO" smtClean="0"/>
              <a:t>16.10.2020</a:t>
            </a:fld>
            <a:endParaRPr lang="nb-NO"/>
          </a:p>
        </p:txBody>
      </p:sp>
      <p:sp>
        <p:nvSpPr>
          <p:cNvPr id="5" name="Plassholder for bunntekst 4">
            <a:extLst>
              <a:ext uri="{FF2B5EF4-FFF2-40B4-BE49-F238E27FC236}">
                <a16:creationId xmlns:a16="http://schemas.microsoft.com/office/drawing/2014/main" id="{91FE2B88-B3DF-43DA-84CE-EA9E0833ADF0}"/>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81B516B9-B5FB-48EB-8865-BE253CF19ACA}"/>
              </a:ext>
            </a:extLst>
          </p:cNvPr>
          <p:cNvSpPr>
            <a:spLocks noGrp="1"/>
          </p:cNvSpPr>
          <p:nvPr>
            <p:ph type="sldNum" sz="quarter" idx="12"/>
          </p:nvPr>
        </p:nvSpPr>
        <p:spPr/>
        <p:txBody>
          <a:bodyPr/>
          <a:lstStyle/>
          <a:p>
            <a:fld id="{B7FF9CEF-025B-4CFA-976C-2F6A693A0A21}" type="slidenum">
              <a:rPr lang="nb-NO" smtClean="0"/>
              <a:t>‹#›</a:t>
            </a:fld>
            <a:endParaRPr lang="nb-NO"/>
          </a:p>
        </p:txBody>
      </p:sp>
    </p:spTree>
    <p:extLst>
      <p:ext uri="{BB962C8B-B14F-4D97-AF65-F5344CB8AC3E}">
        <p14:creationId xmlns:p14="http://schemas.microsoft.com/office/powerpoint/2010/main" val="14263201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9CF802-FE35-4A81-AC25-366E34748B39}"/>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E9DA8A2D-5527-4326-A06C-18E14E648D2F}"/>
              </a:ext>
            </a:extLst>
          </p:cNvPr>
          <p:cNvSpPr>
            <a:spLocks noGrp="1"/>
          </p:cNvSpPr>
          <p:nvPr>
            <p:ph idx="1"/>
          </p:nvPr>
        </p:nvSpPr>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72982A4A-EDA6-4D06-9CEA-D5076743BD2B}"/>
              </a:ext>
            </a:extLst>
          </p:cNvPr>
          <p:cNvSpPr>
            <a:spLocks noGrp="1"/>
          </p:cNvSpPr>
          <p:nvPr>
            <p:ph type="dt" sz="half" idx="10"/>
          </p:nvPr>
        </p:nvSpPr>
        <p:spPr/>
        <p:txBody>
          <a:bodyPr/>
          <a:lstStyle/>
          <a:p>
            <a:fld id="{3DC9AF7E-3BD9-4D24-AF0C-B9E7C0093DFE}" type="datetimeFigureOut">
              <a:rPr lang="nb-NO" smtClean="0"/>
              <a:t>16.10.2020</a:t>
            </a:fld>
            <a:endParaRPr lang="nb-NO"/>
          </a:p>
        </p:txBody>
      </p:sp>
      <p:sp>
        <p:nvSpPr>
          <p:cNvPr id="5" name="Plassholder for bunntekst 4">
            <a:extLst>
              <a:ext uri="{FF2B5EF4-FFF2-40B4-BE49-F238E27FC236}">
                <a16:creationId xmlns:a16="http://schemas.microsoft.com/office/drawing/2014/main" id="{423521E3-3AAD-477D-A8D2-7DCE1ADE5FC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0391CDE2-E5D7-42A9-8F30-7B6D391D9583}"/>
              </a:ext>
            </a:extLst>
          </p:cNvPr>
          <p:cNvSpPr>
            <a:spLocks noGrp="1"/>
          </p:cNvSpPr>
          <p:nvPr>
            <p:ph type="sldNum" sz="quarter" idx="12"/>
          </p:nvPr>
        </p:nvSpPr>
        <p:spPr/>
        <p:txBody>
          <a:bodyPr/>
          <a:lstStyle/>
          <a:p>
            <a:fld id="{B7FF9CEF-025B-4CFA-976C-2F6A693A0A21}" type="slidenum">
              <a:rPr lang="nb-NO" smtClean="0"/>
              <a:t>‹#›</a:t>
            </a:fld>
            <a:endParaRPr lang="nb-NO"/>
          </a:p>
        </p:txBody>
      </p:sp>
    </p:spTree>
    <p:extLst>
      <p:ext uri="{BB962C8B-B14F-4D97-AF65-F5344CB8AC3E}">
        <p14:creationId xmlns:p14="http://schemas.microsoft.com/office/powerpoint/2010/main" val="4051073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FFF3755-5EF6-4B96-9E51-3C50707C3076}"/>
              </a:ext>
            </a:extLst>
          </p:cNvPr>
          <p:cNvSpPr>
            <a:spLocks noGrp="1"/>
          </p:cNvSpPr>
          <p:nvPr>
            <p:ph type="title"/>
          </p:nvPr>
        </p:nvSpPr>
        <p:spPr>
          <a:xfrm>
            <a:off x="831850" y="1709738"/>
            <a:ext cx="10515600" cy="2852737"/>
          </a:xfrm>
        </p:spPr>
        <p:txBody>
          <a:bodyPr anchor="b"/>
          <a:lstStyle>
            <a:lvl1pPr>
              <a:defRPr sz="6000"/>
            </a:lvl1pPr>
          </a:lstStyle>
          <a:p>
            <a:r>
              <a:rPr lang="nb-NO"/>
              <a:t>Klikk for å redigere tittelstil</a:t>
            </a:r>
          </a:p>
        </p:txBody>
      </p:sp>
      <p:sp>
        <p:nvSpPr>
          <p:cNvPr id="3" name="Plassholder for tekst 2">
            <a:extLst>
              <a:ext uri="{FF2B5EF4-FFF2-40B4-BE49-F238E27FC236}">
                <a16:creationId xmlns:a16="http://schemas.microsoft.com/office/drawing/2014/main" id="{1F2410F4-0A41-4E00-A4F5-93556DC7098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Rediger tekststiler i malen</a:t>
            </a:r>
          </a:p>
        </p:txBody>
      </p:sp>
      <p:sp>
        <p:nvSpPr>
          <p:cNvPr id="4" name="Plassholder for dato 3">
            <a:extLst>
              <a:ext uri="{FF2B5EF4-FFF2-40B4-BE49-F238E27FC236}">
                <a16:creationId xmlns:a16="http://schemas.microsoft.com/office/drawing/2014/main" id="{C0ACD51A-EC63-4CE7-9753-8CF2868EE75A}"/>
              </a:ext>
            </a:extLst>
          </p:cNvPr>
          <p:cNvSpPr>
            <a:spLocks noGrp="1"/>
          </p:cNvSpPr>
          <p:nvPr>
            <p:ph type="dt" sz="half" idx="10"/>
          </p:nvPr>
        </p:nvSpPr>
        <p:spPr/>
        <p:txBody>
          <a:bodyPr/>
          <a:lstStyle/>
          <a:p>
            <a:fld id="{3DC9AF7E-3BD9-4D24-AF0C-B9E7C0093DFE}" type="datetimeFigureOut">
              <a:rPr lang="nb-NO" smtClean="0"/>
              <a:t>16.10.2020</a:t>
            </a:fld>
            <a:endParaRPr lang="nb-NO"/>
          </a:p>
        </p:txBody>
      </p:sp>
      <p:sp>
        <p:nvSpPr>
          <p:cNvPr id="5" name="Plassholder for bunntekst 4">
            <a:extLst>
              <a:ext uri="{FF2B5EF4-FFF2-40B4-BE49-F238E27FC236}">
                <a16:creationId xmlns:a16="http://schemas.microsoft.com/office/drawing/2014/main" id="{35EBB355-1F29-4EFF-8FB7-D28BB044D2B2}"/>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9E337129-401A-4620-8D42-D65CE49A3C3D}"/>
              </a:ext>
            </a:extLst>
          </p:cNvPr>
          <p:cNvSpPr>
            <a:spLocks noGrp="1"/>
          </p:cNvSpPr>
          <p:nvPr>
            <p:ph type="sldNum" sz="quarter" idx="12"/>
          </p:nvPr>
        </p:nvSpPr>
        <p:spPr/>
        <p:txBody>
          <a:bodyPr/>
          <a:lstStyle/>
          <a:p>
            <a:fld id="{B7FF9CEF-025B-4CFA-976C-2F6A693A0A21}" type="slidenum">
              <a:rPr lang="nb-NO" smtClean="0"/>
              <a:t>‹#›</a:t>
            </a:fld>
            <a:endParaRPr lang="nb-NO"/>
          </a:p>
        </p:txBody>
      </p:sp>
    </p:spTree>
    <p:extLst>
      <p:ext uri="{BB962C8B-B14F-4D97-AF65-F5344CB8AC3E}">
        <p14:creationId xmlns:p14="http://schemas.microsoft.com/office/powerpoint/2010/main" val="41209433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4A29075-DF06-4722-81B6-33E27F5F14BA}"/>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333A8096-0008-451A-9D42-89D459B0DA53}"/>
              </a:ext>
            </a:extLst>
          </p:cNvPr>
          <p:cNvSpPr>
            <a:spLocks noGrp="1"/>
          </p:cNvSpPr>
          <p:nvPr>
            <p:ph sz="half" idx="1"/>
          </p:nvPr>
        </p:nvSpPr>
        <p:spPr>
          <a:xfrm>
            <a:off x="838200" y="1825625"/>
            <a:ext cx="5181600" cy="435133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a:extLst>
              <a:ext uri="{FF2B5EF4-FFF2-40B4-BE49-F238E27FC236}">
                <a16:creationId xmlns:a16="http://schemas.microsoft.com/office/drawing/2014/main" id="{AD8E2C1C-5C3C-4282-B9CF-FBB9E6F0971D}"/>
              </a:ext>
            </a:extLst>
          </p:cNvPr>
          <p:cNvSpPr>
            <a:spLocks noGrp="1"/>
          </p:cNvSpPr>
          <p:nvPr>
            <p:ph sz="half" idx="2"/>
          </p:nvPr>
        </p:nvSpPr>
        <p:spPr>
          <a:xfrm>
            <a:off x="6172200" y="1825625"/>
            <a:ext cx="5181600" cy="435133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a:extLst>
              <a:ext uri="{FF2B5EF4-FFF2-40B4-BE49-F238E27FC236}">
                <a16:creationId xmlns:a16="http://schemas.microsoft.com/office/drawing/2014/main" id="{AC056158-35A5-4CDC-8635-E1B483C597EB}"/>
              </a:ext>
            </a:extLst>
          </p:cNvPr>
          <p:cNvSpPr>
            <a:spLocks noGrp="1"/>
          </p:cNvSpPr>
          <p:nvPr>
            <p:ph type="dt" sz="half" idx="10"/>
          </p:nvPr>
        </p:nvSpPr>
        <p:spPr/>
        <p:txBody>
          <a:bodyPr/>
          <a:lstStyle/>
          <a:p>
            <a:fld id="{3DC9AF7E-3BD9-4D24-AF0C-B9E7C0093DFE}" type="datetimeFigureOut">
              <a:rPr lang="nb-NO" smtClean="0"/>
              <a:t>16.10.2020</a:t>
            </a:fld>
            <a:endParaRPr lang="nb-NO"/>
          </a:p>
        </p:txBody>
      </p:sp>
      <p:sp>
        <p:nvSpPr>
          <p:cNvPr id="6" name="Plassholder for bunntekst 5">
            <a:extLst>
              <a:ext uri="{FF2B5EF4-FFF2-40B4-BE49-F238E27FC236}">
                <a16:creationId xmlns:a16="http://schemas.microsoft.com/office/drawing/2014/main" id="{C6AA8ED6-DAA5-44E4-B48F-ADA6C4D8F149}"/>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6DF2722C-9228-4763-B2E8-7BBCDEFD785A}"/>
              </a:ext>
            </a:extLst>
          </p:cNvPr>
          <p:cNvSpPr>
            <a:spLocks noGrp="1"/>
          </p:cNvSpPr>
          <p:nvPr>
            <p:ph type="sldNum" sz="quarter" idx="12"/>
          </p:nvPr>
        </p:nvSpPr>
        <p:spPr/>
        <p:txBody>
          <a:bodyPr/>
          <a:lstStyle/>
          <a:p>
            <a:fld id="{B7FF9CEF-025B-4CFA-976C-2F6A693A0A21}" type="slidenum">
              <a:rPr lang="nb-NO" smtClean="0"/>
              <a:t>‹#›</a:t>
            </a:fld>
            <a:endParaRPr lang="nb-NO"/>
          </a:p>
        </p:txBody>
      </p:sp>
    </p:spTree>
    <p:extLst>
      <p:ext uri="{BB962C8B-B14F-4D97-AF65-F5344CB8AC3E}">
        <p14:creationId xmlns:p14="http://schemas.microsoft.com/office/powerpoint/2010/main" val="38127157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919A55-FF40-42DA-B0DE-30B3D6354549}"/>
              </a:ext>
            </a:extLst>
          </p:cNvPr>
          <p:cNvSpPr>
            <a:spLocks noGrp="1"/>
          </p:cNvSpPr>
          <p:nvPr>
            <p:ph type="title"/>
          </p:nvPr>
        </p:nvSpPr>
        <p:spPr>
          <a:xfrm>
            <a:off x="839788" y="365125"/>
            <a:ext cx="10515600" cy="1325563"/>
          </a:xfrm>
        </p:spPr>
        <p:txBody>
          <a:bodyPr/>
          <a:lstStyle/>
          <a:p>
            <a:r>
              <a:rPr lang="nb-NO"/>
              <a:t>Klikk for å redigere tittelstil</a:t>
            </a:r>
          </a:p>
        </p:txBody>
      </p:sp>
      <p:sp>
        <p:nvSpPr>
          <p:cNvPr id="3" name="Plassholder for tekst 2">
            <a:extLst>
              <a:ext uri="{FF2B5EF4-FFF2-40B4-BE49-F238E27FC236}">
                <a16:creationId xmlns:a16="http://schemas.microsoft.com/office/drawing/2014/main" id="{A27F18E4-2F06-43FD-89FF-B5E2B92DB01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Rediger tekststiler i malen</a:t>
            </a:r>
          </a:p>
        </p:txBody>
      </p:sp>
      <p:sp>
        <p:nvSpPr>
          <p:cNvPr id="4" name="Plassholder for innhold 3">
            <a:extLst>
              <a:ext uri="{FF2B5EF4-FFF2-40B4-BE49-F238E27FC236}">
                <a16:creationId xmlns:a16="http://schemas.microsoft.com/office/drawing/2014/main" id="{2884D8F2-67CB-4564-9BA4-ECE4BBEB2A10}"/>
              </a:ext>
            </a:extLst>
          </p:cNvPr>
          <p:cNvSpPr>
            <a:spLocks noGrp="1"/>
          </p:cNvSpPr>
          <p:nvPr>
            <p:ph sz="half" idx="2"/>
          </p:nvPr>
        </p:nvSpPr>
        <p:spPr>
          <a:xfrm>
            <a:off x="839788" y="2505075"/>
            <a:ext cx="5157787" cy="368458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a:extLst>
              <a:ext uri="{FF2B5EF4-FFF2-40B4-BE49-F238E27FC236}">
                <a16:creationId xmlns:a16="http://schemas.microsoft.com/office/drawing/2014/main" id="{274E8D92-8E33-402D-9F4E-D0A47B1DC16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Rediger tekststiler i malen</a:t>
            </a:r>
          </a:p>
        </p:txBody>
      </p:sp>
      <p:sp>
        <p:nvSpPr>
          <p:cNvPr id="6" name="Plassholder for innhold 5">
            <a:extLst>
              <a:ext uri="{FF2B5EF4-FFF2-40B4-BE49-F238E27FC236}">
                <a16:creationId xmlns:a16="http://schemas.microsoft.com/office/drawing/2014/main" id="{617DA222-4AEB-4CE8-9294-FA80DD572AE1}"/>
              </a:ext>
            </a:extLst>
          </p:cNvPr>
          <p:cNvSpPr>
            <a:spLocks noGrp="1"/>
          </p:cNvSpPr>
          <p:nvPr>
            <p:ph sz="quarter" idx="4"/>
          </p:nvPr>
        </p:nvSpPr>
        <p:spPr>
          <a:xfrm>
            <a:off x="6172200" y="2505075"/>
            <a:ext cx="5183188" cy="368458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dato 6">
            <a:extLst>
              <a:ext uri="{FF2B5EF4-FFF2-40B4-BE49-F238E27FC236}">
                <a16:creationId xmlns:a16="http://schemas.microsoft.com/office/drawing/2014/main" id="{6F9B62E0-FC9D-404F-8A81-B325863938C1}"/>
              </a:ext>
            </a:extLst>
          </p:cNvPr>
          <p:cNvSpPr>
            <a:spLocks noGrp="1"/>
          </p:cNvSpPr>
          <p:nvPr>
            <p:ph type="dt" sz="half" idx="10"/>
          </p:nvPr>
        </p:nvSpPr>
        <p:spPr/>
        <p:txBody>
          <a:bodyPr/>
          <a:lstStyle/>
          <a:p>
            <a:fld id="{3DC9AF7E-3BD9-4D24-AF0C-B9E7C0093DFE}" type="datetimeFigureOut">
              <a:rPr lang="nb-NO" smtClean="0"/>
              <a:t>16.10.2020</a:t>
            </a:fld>
            <a:endParaRPr lang="nb-NO"/>
          </a:p>
        </p:txBody>
      </p:sp>
      <p:sp>
        <p:nvSpPr>
          <p:cNvPr id="8" name="Plassholder for bunntekst 7">
            <a:extLst>
              <a:ext uri="{FF2B5EF4-FFF2-40B4-BE49-F238E27FC236}">
                <a16:creationId xmlns:a16="http://schemas.microsoft.com/office/drawing/2014/main" id="{15FA8E3A-C9CA-4EED-8981-908FE611738E}"/>
              </a:ext>
            </a:extLst>
          </p:cNvPr>
          <p:cNvSpPr>
            <a:spLocks noGrp="1"/>
          </p:cNvSpPr>
          <p:nvPr>
            <p:ph type="ftr" sz="quarter" idx="11"/>
          </p:nvPr>
        </p:nvSpPr>
        <p:spPr/>
        <p:txBody>
          <a:bodyPr/>
          <a:lstStyle/>
          <a:p>
            <a:endParaRPr lang="nb-NO"/>
          </a:p>
        </p:txBody>
      </p:sp>
      <p:sp>
        <p:nvSpPr>
          <p:cNvPr id="9" name="Plassholder for lysbildenummer 8">
            <a:extLst>
              <a:ext uri="{FF2B5EF4-FFF2-40B4-BE49-F238E27FC236}">
                <a16:creationId xmlns:a16="http://schemas.microsoft.com/office/drawing/2014/main" id="{D4AA42C5-3171-4B14-A56F-168BBDFDA8D8}"/>
              </a:ext>
            </a:extLst>
          </p:cNvPr>
          <p:cNvSpPr>
            <a:spLocks noGrp="1"/>
          </p:cNvSpPr>
          <p:nvPr>
            <p:ph type="sldNum" sz="quarter" idx="12"/>
          </p:nvPr>
        </p:nvSpPr>
        <p:spPr/>
        <p:txBody>
          <a:bodyPr/>
          <a:lstStyle/>
          <a:p>
            <a:fld id="{B7FF9CEF-025B-4CFA-976C-2F6A693A0A21}" type="slidenum">
              <a:rPr lang="nb-NO" smtClean="0"/>
              <a:t>‹#›</a:t>
            </a:fld>
            <a:endParaRPr lang="nb-NO"/>
          </a:p>
        </p:txBody>
      </p:sp>
    </p:spTree>
    <p:extLst>
      <p:ext uri="{BB962C8B-B14F-4D97-AF65-F5344CB8AC3E}">
        <p14:creationId xmlns:p14="http://schemas.microsoft.com/office/powerpoint/2010/main" val="28750558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BE7F273-9056-4657-AEEE-4BF71F65B7C4}"/>
              </a:ext>
            </a:extLst>
          </p:cNvPr>
          <p:cNvSpPr>
            <a:spLocks noGrp="1"/>
          </p:cNvSpPr>
          <p:nvPr>
            <p:ph type="title"/>
          </p:nvPr>
        </p:nvSpPr>
        <p:spPr/>
        <p:txBody>
          <a:bodyPr/>
          <a:lstStyle/>
          <a:p>
            <a:r>
              <a:rPr lang="nb-NO"/>
              <a:t>Klikk for å redigere tittelstil</a:t>
            </a:r>
          </a:p>
        </p:txBody>
      </p:sp>
      <p:sp>
        <p:nvSpPr>
          <p:cNvPr id="3" name="Plassholder for dato 2">
            <a:extLst>
              <a:ext uri="{FF2B5EF4-FFF2-40B4-BE49-F238E27FC236}">
                <a16:creationId xmlns:a16="http://schemas.microsoft.com/office/drawing/2014/main" id="{15FAD2FF-DACC-481D-82F1-B3003F409DD1}"/>
              </a:ext>
            </a:extLst>
          </p:cNvPr>
          <p:cNvSpPr>
            <a:spLocks noGrp="1"/>
          </p:cNvSpPr>
          <p:nvPr>
            <p:ph type="dt" sz="half" idx="10"/>
          </p:nvPr>
        </p:nvSpPr>
        <p:spPr/>
        <p:txBody>
          <a:bodyPr/>
          <a:lstStyle/>
          <a:p>
            <a:fld id="{3DC9AF7E-3BD9-4D24-AF0C-B9E7C0093DFE}" type="datetimeFigureOut">
              <a:rPr lang="nb-NO" smtClean="0"/>
              <a:t>16.10.2020</a:t>
            </a:fld>
            <a:endParaRPr lang="nb-NO"/>
          </a:p>
        </p:txBody>
      </p:sp>
      <p:sp>
        <p:nvSpPr>
          <p:cNvPr id="4" name="Plassholder for bunntekst 3">
            <a:extLst>
              <a:ext uri="{FF2B5EF4-FFF2-40B4-BE49-F238E27FC236}">
                <a16:creationId xmlns:a16="http://schemas.microsoft.com/office/drawing/2014/main" id="{6A73F375-09E6-472B-9174-AC444F24D59A}"/>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0A8E57AC-1B7F-472D-AB32-C075D64953EE}"/>
              </a:ext>
            </a:extLst>
          </p:cNvPr>
          <p:cNvSpPr>
            <a:spLocks noGrp="1"/>
          </p:cNvSpPr>
          <p:nvPr>
            <p:ph type="sldNum" sz="quarter" idx="12"/>
          </p:nvPr>
        </p:nvSpPr>
        <p:spPr/>
        <p:txBody>
          <a:bodyPr/>
          <a:lstStyle/>
          <a:p>
            <a:fld id="{B7FF9CEF-025B-4CFA-976C-2F6A693A0A21}" type="slidenum">
              <a:rPr lang="nb-NO" smtClean="0"/>
              <a:t>‹#›</a:t>
            </a:fld>
            <a:endParaRPr lang="nb-NO"/>
          </a:p>
        </p:txBody>
      </p:sp>
    </p:spTree>
    <p:extLst>
      <p:ext uri="{BB962C8B-B14F-4D97-AF65-F5344CB8AC3E}">
        <p14:creationId xmlns:p14="http://schemas.microsoft.com/office/powerpoint/2010/main" val="18047050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EB723166-3333-4F0C-8E6A-4582F308B65E}"/>
              </a:ext>
            </a:extLst>
          </p:cNvPr>
          <p:cNvSpPr>
            <a:spLocks noGrp="1"/>
          </p:cNvSpPr>
          <p:nvPr>
            <p:ph type="dt" sz="half" idx="10"/>
          </p:nvPr>
        </p:nvSpPr>
        <p:spPr/>
        <p:txBody>
          <a:bodyPr/>
          <a:lstStyle/>
          <a:p>
            <a:fld id="{3DC9AF7E-3BD9-4D24-AF0C-B9E7C0093DFE}" type="datetimeFigureOut">
              <a:rPr lang="nb-NO" smtClean="0"/>
              <a:t>16.10.2020</a:t>
            </a:fld>
            <a:endParaRPr lang="nb-NO"/>
          </a:p>
        </p:txBody>
      </p:sp>
      <p:sp>
        <p:nvSpPr>
          <p:cNvPr id="3" name="Plassholder for bunntekst 2">
            <a:extLst>
              <a:ext uri="{FF2B5EF4-FFF2-40B4-BE49-F238E27FC236}">
                <a16:creationId xmlns:a16="http://schemas.microsoft.com/office/drawing/2014/main" id="{C549A59B-41F2-4537-B652-C9EC8A9A426E}"/>
              </a:ext>
            </a:extLst>
          </p:cNvPr>
          <p:cNvSpPr>
            <a:spLocks noGrp="1"/>
          </p:cNvSpPr>
          <p:nvPr>
            <p:ph type="ftr" sz="quarter" idx="11"/>
          </p:nvPr>
        </p:nvSpPr>
        <p:spPr/>
        <p:txBody>
          <a:bodyPr/>
          <a:lstStyle/>
          <a:p>
            <a:endParaRPr lang="nb-NO"/>
          </a:p>
        </p:txBody>
      </p:sp>
      <p:sp>
        <p:nvSpPr>
          <p:cNvPr id="4" name="Plassholder for lysbildenummer 3">
            <a:extLst>
              <a:ext uri="{FF2B5EF4-FFF2-40B4-BE49-F238E27FC236}">
                <a16:creationId xmlns:a16="http://schemas.microsoft.com/office/drawing/2014/main" id="{0AF287D6-A9F1-42DF-B9EC-1910BD1B39DC}"/>
              </a:ext>
            </a:extLst>
          </p:cNvPr>
          <p:cNvSpPr>
            <a:spLocks noGrp="1"/>
          </p:cNvSpPr>
          <p:nvPr>
            <p:ph type="sldNum" sz="quarter" idx="12"/>
          </p:nvPr>
        </p:nvSpPr>
        <p:spPr/>
        <p:txBody>
          <a:bodyPr/>
          <a:lstStyle/>
          <a:p>
            <a:fld id="{B7FF9CEF-025B-4CFA-976C-2F6A693A0A21}" type="slidenum">
              <a:rPr lang="nb-NO" smtClean="0"/>
              <a:t>‹#›</a:t>
            </a:fld>
            <a:endParaRPr lang="nb-NO"/>
          </a:p>
        </p:txBody>
      </p:sp>
    </p:spTree>
    <p:extLst>
      <p:ext uri="{BB962C8B-B14F-4D97-AF65-F5344CB8AC3E}">
        <p14:creationId xmlns:p14="http://schemas.microsoft.com/office/powerpoint/2010/main" val="38955061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E919B20-71BB-4988-965E-2AB7AA54AE4A}"/>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innhold 2">
            <a:extLst>
              <a:ext uri="{FF2B5EF4-FFF2-40B4-BE49-F238E27FC236}">
                <a16:creationId xmlns:a16="http://schemas.microsoft.com/office/drawing/2014/main" id="{FEF5826C-5CC5-4470-8178-14EA578CB6C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a:extLst>
              <a:ext uri="{FF2B5EF4-FFF2-40B4-BE49-F238E27FC236}">
                <a16:creationId xmlns:a16="http://schemas.microsoft.com/office/drawing/2014/main" id="{4BA7D81D-0077-48C7-B3B0-19F3AD08F5D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Rediger tekststiler i malen</a:t>
            </a:r>
          </a:p>
        </p:txBody>
      </p:sp>
      <p:sp>
        <p:nvSpPr>
          <p:cNvPr id="5" name="Plassholder for dato 4">
            <a:extLst>
              <a:ext uri="{FF2B5EF4-FFF2-40B4-BE49-F238E27FC236}">
                <a16:creationId xmlns:a16="http://schemas.microsoft.com/office/drawing/2014/main" id="{0CE7050E-980A-40F2-82B4-B69938241DCF}"/>
              </a:ext>
            </a:extLst>
          </p:cNvPr>
          <p:cNvSpPr>
            <a:spLocks noGrp="1"/>
          </p:cNvSpPr>
          <p:nvPr>
            <p:ph type="dt" sz="half" idx="10"/>
          </p:nvPr>
        </p:nvSpPr>
        <p:spPr/>
        <p:txBody>
          <a:bodyPr/>
          <a:lstStyle/>
          <a:p>
            <a:fld id="{3DC9AF7E-3BD9-4D24-AF0C-B9E7C0093DFE}" type="datetimeFigureOut">
              <a:rPr lang="nb-NO" smtClean="0"/>
              <a:t>16.10.2020</a:t>
            </a:fld>
            <a:endParaRPr lang="nb-NO"/>
          </a:p>
        </p:txBody>
      </p:sp>
      <p:sp>
        <p:nvSpPr>
          <p:cNvPr id="6" name="Plassholder for bunntekst 5">
            <a:extLst>
              <a:ext uri="{FF2B5EF4-FFF2-40B4-BE49-F238E27FC236}">
                <a16:creationId xmlns:a16="http://schemas.microsoft.com/office/drawing/2014/main" id="{2BCB9504-54C4-4ADA-A033-ABCBAE0C4978}"/>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F2E46C21-6059-46AC-BC47-5A60E35397FA}"/>
              </a:ext>
            </a:extLst>
          </p:cNvPr>
          <p:cNvSpPr>
            <a:spLocks noGrp="1"/>
          </p:cNvSpPr>
          <p:nvPr>
            <p:ph type="sldNum" sz="quarter" idx="12"/>
          </p:nvPr>
        </p:nvSpPr>
        <p:spPr/>
        <p:txBody>
          <a:bodyPr/>
          <a:lstStyle/>
          <a:p>
            <a:fld id="{B7FF9CEF-025B-4CFA-976C-2F6A693A0A21}" type="slidenum">
              <a:rPr lang="nb-NO" smtClean="0"/>
              <a:t>‹#›</a:t>
            </a:fld>
            <a:endParaRPr lang="nb-NO"/>
          </a:p>
        </p:txBody>
      </p:sp>
    </p:spTree>
    <p:extLst>
      <p:ext uri="{BB962C8B-B14F-4D97-AF65-F5344CB8AC3E}">
        <p14:creationId xmlns:p14="http://schemas.microsoft.com/office/powerpoint/2010/main" val="30525135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66E87C1-307D-4AFC-ADC4-0D4BB65D16DE}"/>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bilde 2">
            <a:extLst>
              <a:ext uri="{FF2B5EF4-FFF2-40B4-BE49-F238E27FC236}">
                <a16:creationId xmlns:a16="http://schemas.microsoft.com/office/drawing/2014/main" id="{59CE9AF3-1D96-4EE1-B92C-B6220753D77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a:extLst>
              <a:ext uri="{FF2B5EF4-FFF2-40B4-BE49-F238E27FC236}">
                <a16:creationId xmlns:a16="http://schemas.microsoft.com/office/drawing/2014/main" id="{540B6A32-96D7-483E-A50F-D30906D4F3A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Rediger tekststiler i malen</a:t>
            </a:r>
          </a:p>
        </p:txBody>
      </p:sp>
      <p:sp>
        <p:nvSpPr>
          <p:cNvPr id="5" name="Plassholder for dato 4">
            <a:extLst>
              <a:ext uri="{FF2B5EF4-FFF2-40B4-BE49-F238E27FC236}">
                <a16:creationId xmlns:a16="http://schemas.microsoft.com/office/drawing/2014/main" id="{5F50D321-EEBD-4C4D-B0D0-4DF95AD2C8CF}"/>
              </a:ext>
            </a:extLst>
          </p:cNvPr>
          <p:cNvSpPr>
            <a:spLocks noGrp="1"/>
          </p:cNvSpPr>
          <p:nvPr>
            <p:ph type="dt" sz="half" idx="10"/>
          </p:nvPr>
        </p:nvSpPr>
        <p:spPr/>
        <p:txBody>
          <a:bodyPr/>
          <a:lstStyle/>
          <a:p>
            <a:fld id="{3DC9AF7E-3BD9-4D24-AF0C-B9E7C0093DFE}" type="datetimeFigureOut">
              <a:rPr lang="nb-NO" smtClean="0"/>
              <a:t>16.10.2020</a:t>
            </a:fld>
            <a:endParaRPr lang="nb-NO"/>
          </a:p>
        </p:txBody>
      </p:sp>
      <p:sp>
        <p:nvSpPr>
          <p:cNvPr id="6" name="Plassholder for bunntekst 5">
            <a:extLst>
              <a:ext uri="{FF2B5EF4-FFF2-40B4-BE49-F238E27FC236}">
                <a16:creationId xmlns:a16="http://schemas.microsoft.com/office/drawing/2014/main" id="{FC4F46E7-F2E4-403B-9BD0-778D2FA6567A}"/>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7D3AF9D4-857A-4C30-9F6A-804B64D9DBA9}"/>
              </a:ext>
            </a:extLst>
          </p:cNvPr>
          <p:cNvSpPr>
            <a:spLocks noGrp="1"/>
          </p:cNvSpPr>
          <p:nvPr>
            <p:ph type="sldNum" sz="quarter" idx="12"/>
          </p:nvPr>
        </p:nvSpPr>
        <p:spPr/>
        <p:txBody>
          <a:bodyPr/>
          <a:lstStyle/>
          <a:p>
            <a:fld id="{B7FF9CEF-025B-4CFA-976C-2F6A693A0A21}" type="slidenum">
              <a:rPr lang="nb-NO" smtClean="0"/>
              <a:t>‹#›</a:t>
            </a:fld>
            <a:endParaRPr lang="nb-NO"/>
          </a:p>
        </p:txBody>
      </p:sp>
    </p:spTree>
    <p:extLst>
      <p:ext uri="{BB962C8B-B14F-4D97-AF65-F5344CB8AC3E}">
        <p14:creationId xmlns:p14="http://schemas.microsoft.com/office/powerpoint/2010/main" val="29404812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C8602CA-9088-493D-A2D5-0D31695E5F51}"/>
              </a:ext>
            </a:extLst>
          </p:cNvPr>
          <p:cNvSpPr>
            <a:spLocks noGrp="1"/>
          </p:cNvSpPr>
          <p:nvPr>
            <p:ph type="title"/>
          </p:nvPr>
        </p:nvSpPr>
        <p:spPr/>
        <p:txBody>
          <a:bodyPr/>
          <a:lstStyle/>
          <a:p>
            <a:r>
              <a:rPr lang="nb-NO"/>
              <a:t>Klikk for å redigere tittelstil</a:t>
            </a:r>
          </a:p>
        </p:txBody>
      </p:sp>
      <p:sp>
        <p:nvSpPr>
          <p:cNvPr id="3" name="Plassholder for loddrett tekst 2">
            <a:extLst>
              <a:ext uri="{FF2B5EF4-FFF2-40B4-BE49-F238E27FC236}">
                <a16:creationId xmlns:a16="http://schemas.microsoft.com/office/drawing/2014/main" id="{BD21D738-4487-44F0-9BFC-F35173A2B7D2}"/>
              </a:ext>
            </a:extLst>
          </p:cNvPr>
          <p:cNvSpPr>
            <a:spLocks noGrp="1"/>
          </p:cNvSpPr>
          <p:nvPr>
            <p:ph type="body" orient="vert" idx="1"/>
          </p:nvPr>
        </p:nvSpPr>
        <p:spPr/>
        <p:txBody>
          <a:bodyPr vert="eaVert"/>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B6EBF6F8-5082-4F27-AFF2-8C817CF2549A}"/>
              </a:ext>
            </a:extLst>
          </p:cNvPr>
          <p:cNvSpPr>
            <a:spLocks noGrp="1"/>
          </p:cNvSpPr>
          <p:nvPr>
            <p:ph type="dt" sz="half" idx="10"/>
          </p:nvPr>
        </p:nvSpPr>
        <p:spPr/>
        <p:txBody>
          <a:bodyPr/>
          <a:lstStyle/>
          <a:p>
            <a:fld id="{3DC9AF7E-3BD9-4D24-AF0C-B9E7C0093DFE}" type="datetimeFigureOut">
              <a:rPr lang="nb-NO" smtClean="0"/>
              <a:t>16.10.2020</a:t>
            </a:fld>
            <a:endParaRPr lang="nb-NO"/>
          </a:p>
        </p:txBody>
      </p:sp>
      <p:sp>
        <p:nvSpPr>
          <p:cNvPr id="5" name="Plassholder for bunntekst 4">
            <a:extLst>
              <a:ext uri="{FF2B5EF4-FFF2-40B4-BE49-F238E27FC236}">
                <a16:creationId xmlns:a16="http://schemas.microsoft.com/office/drawing/2014/main" id="{D3E69FC3-777D-4A03-928C-CA5950D81ABD}"/>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1E580273-C96D-4867-BA7C-668D67E9E2F4}"/>
              </a:ext>
            </a:extLst>
          </p:cNvPr>
          <p:cNvSpPr>
            <a:spLocks noGrp="1"/>
          </p:cNvSpPr>
          <p:nvPr>
            <p:ph type="sldNum" sz="quarter" idx="12"/>
          </p:nvPr>
        </p:nvSpPr>
        <p:spPr/>
        <p:txBody>
          <a:bodyPr/>
          <a:lstStyle/>
          <a:p>
            <a:fld id="{B7FF9CEF-025B-4CFA-976C-2F6A693A0A21}" type="slidenum">
              <a:rPr lang="nb-NO" smtClean="0"/>
              <a:t>‹#›</a:t>
            </a:fld>
            <a:endParaRPr lang="nb-NO"/>
          </a:p>
        </p:txBody>
      </p:sp>
    </p:spTree>
    <p:extLst>
      <p:ext uri="{BB962C8B-B14F-4D97-AF65-F5344CB8AC3E}">
        <p14:creationId xmlns:p14="http://schemas.microsoft.com/office/powerpoint/2010/main" val="10853678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a:extLst>
              <a:ext uri="{FF2B5EF4-FFF2-40B4-BE49-F238E27FC236}">
                <a16:creationId xmlns:a16="http://schemas.microsoft.com/office/drawing/2014/main" id="{20311BF6-B63F-474E-9C99-43ABB4282A79}"/>
              </a:ext>
            </a:extLst>
          </p:cNvPr>
          <p:cNvSpPr>
            <a:spLocks noGrp="1"/>
          </p:cNvSpPr>
          <p:nvPr>
            <p:ph type="title" orient="vert"/>
          </p:nvPr>
        </p:nvSpPr>
        <p:spPr>
          <a:xfrm>
            <a:off x="8724900" y="365125"/>
            <a:ext cx="2628900" cy="5811838"/>
          </a:xfrm>
        </p:spPr>
        <p:txBody>
          <a:bodyPr vert="eaVert"/>
          <a:lstStyle/>
          <a:p>
            <a:r>
              <a:rPr lang="nb-NO"/>
              <a:t>Klikk for å redigere tittelstil</a:t>
            </a:r>
          </a:p>
        </p:txBody>
      </p:sp>
      <p:sp>
        <p:nvSpPr>
          <p:cNvPr id="3" name="Plassholder for loddrett tekst 2">
            <a:extLst>
              <a:ext uri="{FF2B5EF4-FFF2-40B4-BE49-F238E27FC236}">
                <a16:creationId xmlns:a16="http://schemas.microsoft.com/office/drawing/2014/main" id="{D4579CA0-05C5-462E-A308-7A90EEF3FC07}"/>
              </a:ext>
            </a:extLst>
          </p:cNvPr>
          <p:cNvSpPr>
            <a:spLocks noGrp="1"/>
          </p:cNvSpPr>
          <p:nvPr>
            <p:ph type="body" orient="vert" idx="1"/>
          </p:nvPr>
        </p:nvSpPr>
        <p:spPr>
          <a:xfrm>
            <a:off x="838200" y="365125"/>
            <a:ext cx="7734300" cy="5811838"/>
          </a:xfrm>
        </p:spPr>
        <p:txBody>
          <a:bodyPr vert="eaVert"/>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1898A165-0C3C-47DF-99C1-5C923771F43C}"/>
              </a:ext>
            </a:extLst>
          </p:cNvPr>
          <p:cNvSpPr>
            <a:spLocks noGrp="1"/>
          </p:cNvSpPr>
          <p:nvPr>
            <p:ph type="dt" sz="half" idx="10"/>
          </p:nvPr>
        </p:nvSpPr>
        <p:spPr/>
        <p:txBody>
          <a:bodyPr/>
          <a:lstStyle/>
          <a:p>
            <a:fld id="{3DC9AF7E-3BD9-4D24-AF0C-B9E7C0093DFE}" type="datetimeFigureOut">
              <a:rPr lang="nb-NO" smtClean="0"/>
              <a:t>16.10.2020</a:t>
            </a:fld>
            <a:endParaRPr lang="nb-NO"/>
          </a:p>
        </p:txBody>
      </p:sp>
      <p:sp>
        <p:nvSpPr>
          <p:cNvPr id="5" name="Plassholder for bunntekst 4">
            <a:extLst>
              <a:ext uri="{FF2B5EF4-FFF2-40B4-BE49-F238E27FC236}">
                <a16:creationId xmlns:a16="http://schemas.microsoft.com/office/drawing/2014/main" id="{8564675B-84FF-4F9D-89DA-2AB14D9A78B2}"/>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6FE3E076-E0CE-491D-9375-BC2236E2AE94}"/>
              </a:ext>
            </a:extLst>
          </p:cNvPr>
          <p:cNvSpPr>
            <a:spLocks noGrp="1"/>
          </p:cNvSpPr>
          <p:nvPr>
            <p:ph type="sldNum" sz="quarter" idx="12"/>
          </p:nvPr>
        </p:nvSpPr>
        <p:spPr/>
        <p:txBody>
          <a:bodyPr/>
          <a:lstStyle/>
          <a:p>
            <a:fld id="{B7FF9CEF-025B-4CFA-976C-2F6A693A0A21}" type="slidenum">
              <a:rPr lang="nb-NO" smtClean="0"/>
              <a:t>‹#›</a:t>
            </a:fld>
            <a:endParaRPr lang="nb-NO"/>
          </a:p>
        </p:txBody>
      </p:sp>
    </p:spTree>
    <p:extLst>
      <p:ext uri="{BB962C8B-B14F-4D97-AF65-F5344CB8AC3E}">
        <p14:creationId xmlns:p14="http://schemas.microsoft.com/office/powerpoint/2010/main" val="24632932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Bilde - A (til lyse bilder)">
    <p:spTree>
      <p:nvGrpSpPr>
        <p:cNvPr id="1" name=""/>
        <p:cNvGrpSpPr/>
        <p:nvPr/>
      </p:nvGrpSpPr>
      <p:grpSpPr>
        <a:xfrm>
          <a:off x="0" y="0"/>
          <a:ext cx="0" cy="0"/>
          <a:chOff x="0" y="0"/>
          <a:chExt cx="0" cy="0"/>
        </a:xfrm>
      </p:grpSpPr>
      <p:sp>
        <p:nvSpPr>
          <p:cNvPr id="4" name="Plassholder for bilde 3"/>
          <p:cNvSpPr>
            <a:spLocks noGrp="1"/>
          </p:cNvSpPr>
          <p:nvPr>
            <p:ph type="pic" sz="quarter" idx="13" hasCustomPrompt="1"/>
          </p:nvPr>
        </p:nvSpPr>
        <p:spPr>
          <a:xfrm>
            <a:off x="0" y="0"/>
            <a:ext cx="12192000" cy="6858000"/>
          </a:xfrm>
          <a:pattFill prst="wdDnDiag">
            <a:fgClr>
              <a:schemeClr val="bg1">
                <a:lumMod val="85000"/>
              </a:schemeClr>
            </a:fgClr>
            <a:bgClr>
              <a:schemeClr val="bg1">
                <a:lumMod val="75000"/>
              </a:schemeClr>
            </a:bgClr>
          </a:pattFill>
        </p:spPr>
        <p:txBody>
          <a:bodyPr bIns="1799311" anchor="ctr" anchorCtr="1">
            <a:normAutofit/>
          </a:bodyPr>
          <a:lstStyle>
            <a:lvl1pPr marL="0" indent="0" algn="ctr">
              <a:buNone/>
              <a:defRPr sz="1999">
                <a:solidFill>
                  <a:schemeClr val="tx1"/>
                </a:solidFill>
              </a:defRPr>
            </a:lvl1pPr>
          </a:lstStyle>
          <a:p>
            <a:r>
              <a:rPr lang="nb-NO" dirty="0"/>
              <a:t>Dra inn eller trykk på ikonet </a:t>
            </a:r>
            <a:br>
              <a:rPr lang="nb-NO" dirty="0"/>
            </a:br>
            <a:r>
              <a:rPr lang="nb-NO" dirty="0"/>
              <a:t>for å legge til bilde</a:t>
            </a:r>
          </a:p>
        </p:txBody>
      </p:sp>
      <p:sp>
        <p:nvSpPr>
          <p:cNvPr id="6" name="Plassholder for bunntekst 5"/>
          <p:cNvSpPr>
            <a:spLocks noGrp="1"/>
          </p:cNvSpPr>
          <p:nvPr>
            <p:ph type="ftr" sz="quarter" idx="11"/>
          </p:nvPr>
        </p:nvSpPr>
        <p:spPr>
          <a:xfrm>
            <a:off x="782924" y="6483506"/>
            <a:ext cx="9179103" cy="138500"/>
          </a:xfrm>
          <a:prstGeom prst="rect">
            <a:avLst/>
          </a:prstGeom>
        </p:spPr>
        <p:txBody>
          <a:bodyPr/>
          <a:lstStyle>
            <a:lvl1pPr>
              <a:defRPr b="1">
                <a:solidFill>
                  <a:schemeClr val="accent1"/>
                </a:solidFill>
              </a:defRPr>
            </a:lvl1pPr>
          </a:lstStyle>
          <a:p>
            <a:endParaRPr lang="nb-NO"/>
          </a:p>
        </p:txBody>
      </p:sp>
      <p:sp>
        <p:nvSpPr>
          <p:cNvPr id="7" name="Plassholder for lysbildenummer 6"/>
          <p:cNvSpPr>
            <a:spLocks noGrp="1"/>
          </p:cNvSpPr>
          <p:nvPr>
            <p:ph type="sldNum" sz="quarter" idx="12"/>
          </p:nvPr>
        </p:nvSpPr>
        <p:spPr>
          <a:xfrm>
            <a:off x="452384" y="6483506"/>
            <a:ext cx="137043" cy="138500"/>
          </a:xfrm>
          <a:prstGeom prst="rect">
            <a:avLst/>
          </a:prstGeom>
        </p:spPr>
        <p:txBody>
          <a:bodyPr/>
          <a:lstStyle>
            <a:lvl1pPr>
              <a:defRPr b="1">
                <a:solidFill>
                  <a:schemeClr val="accent1"/>
                </a:solidFill>
              </a:defRPr>
            </a:lvl1pPr>
          </a:lstStyle>
          <a:p>
            <a:fld id="{C8015E39-59DC-48A0-9676-AD2CAF5CD29F}" type="slidenum">
              <a:rPr lang="nb-NO" smtClean="0"/>
              <a:pPr/>
              <a:t>‹#›</a:t>
            </a:fld>
            <a:endParaRPr lang="nb-NO"/>
          </a:p>
        </p:txBody>
      </p:sp>
      <p:sp>
        <p:nvSpPr>
          <p:cNvPr id="12" name="Plassholder for tekst 13"/>
          <p:cNvSpPr>
            <a:spLocks noGrp="1"/>
          </p:cNvSpPr>
          <p:nvPr>
            <p:ph type="body" sz="quarter" idx="15" hasCustomPrompt="1"/>
          </p:nvPr>
        </p:nvSpPr>
        <p:spPr>
          <a:xfrm>
            <a:off x="10255613" y="6214729"/>
            <a:ext cx="1819052" cy="521939"/>
          </a:xfrm>
          <a:prstGeom prst="rect">
            <a:avLst/>
          </a:prstGeom>
          <a:blipFill dpi="0" rotWithShape="1">
            <a:blip r:embed="rId2"/>
            <a:srcRect/>
            <a:stretch>
              <a:fillRect/>
            </a:stretch>
          </a:blipFill>
        </p:spPr>
        <p:txBody>
          <a:bodyPr/>
          <a:lstStyle>
            <a:lvl1pPr>
              <a:defRPr sz="100">
                <a:solidFill>
                  <a:srgbClr val="000000"/>
                </a:solidFill>
              </a:defRPr>
            </a:lvl1pPr>
            <a:lvl2pPr>
              <a:defRPr sz="100">
                <a:solidFill>
                  <a:srgbClr val="000000"/>
                </a:solidFill>
              </a:defRPr>
            </a:lvl2pPr>
            <a:lvl3pPr>
              <a:defRPr sz="100">
                <a:solidFill>
                  <a:srgbClr val="000000"/>
                </a:solidFill>
              </a:defRPr>
            </a:lvl3pPr>
            <a:lvl4pPr>
              <a:defRPr sz="100">
                <a:solidFill>
                  <a:srgbClr val="000000"/>
                </a:solidFill>
              </a:defRPr>
            </a:lvl4pPr>
            <a:lvl5pPr>
              <a:defRPr sz="100">
                <a:solidFill>
                  <a:srgbClr val="000000"/>
                </a:solidFill>
              </a:defRPr>
            </a:lvl5pPr>
          </a:lstStyle>
          <a:p>
            <a:pPr lvl="0"/>
            <a:r>
              <a:rPr lang="nb-NO"/>
              <a:t> </a:t>
            </a:r>
          </a:p>
        </p:txBody>
      </p:sp>
    </p:spTree>
    <p:extLst>
      <p:ext uri="{BB962C8B-B14F-4D97-AF65-F5344CB8AC3E}">
        <p14:creationId xmlns:p14="http://schemas.microsoft.com/office/powerpoint/2010/main" val="23994910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Sitat - A (til mørke bilder)">
    <p:spTree>
      <p:nvGrpSpPr>
        <p:cNvPr id="1" name=""/>
        <p:cNvGrpSpPr/>
        <p:nvPr/>
      </p:nvGrpSpPr>
      <p:grpSpPr>
        <a:xfrm>
          <a:off x="0" y="0"/>
          <a:ext cx="0" cy="0"/>
          <a:chOff x="0" y="0"/>
          <a:chExt cx="0" cy="0"/>
        </a:xfrm>
      </p:grpSpPr>
      <p:sp>
        <p:nvSpPr>
          <p:cNvPr id="4" name="Plassholder for bilde 3"/>
          <p:cNvSpPr>
            <a:spLocks noGrp="1"/>
          </p:cNvSpPr>
          <p:nvPr>
            <p:ph type="pic" sz="quarter" idx="13" hasCustomPrompt="1"/>
          </p:nvPr>
        </p:nvSpPr>
        <p:spPr>
          <a:xfrm>
            <a:off x="0" y="0"/>
            <a:ext cx="12192000" cy="6858000"/>
          </a:xfrm>
          <a:pattFill prst="wdDnDiag">
            <a:fgClr>
              <a:schemeClr val="bg1">
                <a:lumMod val="85000"/>
              </a:schemeClr>
            </a:fgClr>
            <a:bgClr>
              <a:schemeClr val="bg1">
                <a:lumMod val="75000"/>
              </a:schemeClr>
            </a:bgClr>
          </a:pattFill>
        </p:spPr>
        <p:txBody>
          <a:bodyPr tIns="1440000" bIns="0" anchor="ctr" anchorCtr="1">
            <a:normAutofit/>
          </a:bodyPr>
          <a:lstStyle>
            <a:lvl1pPr marL="0" indent="0" algn="ctr">
              <a:buNone/>
              <a:defRPr sz="1999" baseline="0">
                <a:solidFill>
                  <a:schemeClr val="tx1"/>
                </a:solidFill>
              </a:defRPr>
            </a:lvl1pPr>
          </a:lstStyle>
          <a:p>
            <a:r>
              <a:rPr lang="nb-NO" dirty="0"/>
              <a:t>Dra inn eller trykk på ikonet </a:t>
            </a:r>
            <a:br>
              <a:rPr lang="nb-NO" dirty="0"/>
            </a:br>
            <a:r>
              <a:rPr lang="nb-NO" dirty="0"/>
              <a:t>for å legge til bilde</a:t>
            </a:r>
          </a:p>
        </p:txBody>
      </p:sp>
      <p:sp>
        <p:nvSpPr>
          <p:cNvPr id="6" name="Plassholder for bunntekst 5"/>
          <p:cNvSpPr>
            <a:spLocks noGrp="1"/>
          </p:cNvSpPr>
          <p:nvPr>
            <p:ph type="ftr" sz="quarter" idx="11"/>
          </p:nvPr>
        </p:nvSpPr>
        <p:spPr/>
        <p:txBody>
          <a:bodyPr anchor="b" anchorCtr="0"/>
          <a:lstStyle>
            <a:lvl1pPr>
              <a:defRPr b="1">
                <a:solidFill>
                  <a:schemeClr val="bg1"/>
                </a:solidFill>
              </a:defRPr>
            </a:lvl1pPr>
          </a:lstStyle>
          <a:p>
            <a:endParaRPr lang="nb-NO" dirty="0"/>
          </a:p>
        </p:txBody>
      </p:sp>
      <p:sp>
        <p:nvSpPr>
          <p:cNvPr id="7" name="Plassholder for lysbildenummer 6"/>
          <p:cNvSpPr>
            <a:spLocks noGrp="1"/>
          </p:cNvSpPr>
          <p:nvPr>
            <p:ph type="sldNum" sz="quarter" idx="12"/>
          </p:nvPr>
        </p:nvSpPr>
        <p:spPr/>
        <p:txBody>
          <a:bodyPr/>
          <a:lstStyle>
            <a:lvl1pPr>
              <a:defRPr b="1">
                <a:solidFill>
                  <a:schemeClr val="bg1"/>
                </a:solidFill>
              </a:defRPr>
            </a:lvl1pPr>
          </a:lstStyle>
          <a:p>
            <a:fld id="{C8015E39-59DC-48A0-9676-AD2CAF5CD29F}" type="slidenum">
              <a:rPr lang="nb-NO" smtClean="0"/>
              <a:pPr/>
              <a:t>‹#›</a:t>
            </a:fld>
            <a:endParaRPr lang="nb-NO" dirty="0"/>
          </a:p>
        </p:txBody>
      </p:sp>
      <p:sp>
        <p:nvSpPr>
          <p:cNvPr id="12" name="Plassholder for tekst 13"/>
          <p:cNvSpPr>
            <a:spLocks noGrp="1"/>
          </p:cNvSpPr>
          <p:nvPr>
            <p:ph type="body" sz="quarter" idx="15" hasCustomPrompt="1"/>
          </p:nvPr>
        </p:nvSpPr>
        <p:spPr>
          <a:xfrm>
            <a:off x="10255613" y="6214729"/>
            <a:ext cx="1819052" cy="521939"/>
          </a:xfrm>
          <a:prstGeom prst="rect">
            <a:avLst/>
          </a:prstGeom>
          <a:blipFill dpi="0" rotWithShape="1">
            <a:blip r:embed="rId2" cstate="screen">
              <a:extLst>
                <a:ext uri="{28A0092B-C50C-407E-A947-70E740481C1C}">
                  <a14:useLocalDpi xmlns:a14="http://schemas.microsoft.com/office/drawing/2010/main"/>
                </a:ext>
              </a:extLst>
            </a:blip>
            <a:srcRect/>
            <a:stretch>
              <a:fillRect/>
            </a:stretch>
          </a:blipFill>
        </p:spPr>
        <p:txBody>
          <a:bodyPr/>
          <a:lstStyle>
            <a:lvl1pPr>
              <a:defRPr sz="100">
                <a:solidFill>
                  <a:srgbClr val="000000"/>
                </a:solidFill>
              </a:defRPr>
            </a:lvl1pPr>
            <a:lvl2pPr>
              <a:defRPr sz="100">
                <a:solidFill>
                  <a:srgbClr val="000000"/>
                </a:solidFill>
              </a:defRPr>
            </a:lvl2pPr>
            <a:lvl3pPr>
              <a:defRPr sz="100">
                <a:solidFill>
                  <a:srgbClr val="000000"/>
                </a:solidFill>
              </a:defRPr>
            </a:lvl3pPr>
            <a:lvl4pPr>
              <a:defRPr sz="100">
                <a:solidFill>
                  <a:srgbClr val="000000"/>
                </a:solidFill>
              </a:defRPr>
            </a:lvl4pPr>
            <a:lvl5pPr>
              <a:defRPr sz="100">
                <a:solidFill>
                  <a:srgbClr val="000000"/>
                </a:solidFill>
              </a:defRPr>
            </a:lvl5pPr>
          </a:lstStyle>
          <a:p>
            <a:pPr lvl="0"/>
            <a:r>
              <a:rPr lang="nb-NO"/>
              <a:t> </a:t>
            </a:r>
          </a:p>
        </p:txBody>
      </p:sp>
      <p:sp>
        <p:nvSpPr>
          <p:cNvPr id="17" name="Plassholder for tekst 2"/>
          <p:cNvSpPr>
            <a:spLocks noGrp="1"/>
          </p:cNvSpPr>
          <p:nvPr>
            <p:ph type="body" sz="quarter" idx="18" hasCustomPrompt="1"/>
          </p:nvPr>
        </p:nvSpPr>
        <p:spPr>
          <a:xfrm>
            <a:off x="885739" y="2315985"/>
            <a:ext cx="10520647" cy="767390"/>
          </a:xfrm>
        </p:spPr>
        <p:txBody>
          <a:bodyPr>
            <a:spAutoFit/>
          </a:bodyPr>
          <a:lstStyle>
            <a:lvl1pPr marL="0" indent="0" algn="r">
              <a:lnSpc>
                <a:spcPct val="90000"/>
              </a:lnSpc>
              <a:spcBef>
                <a:spcPts val="0"/>
              </a:spcBef>
              <a:spcAft>
                <a:spcPts val="0"/>
              </a:spcAft>
              <a:buNone/>
              <a:defRPr sz="4874" b="1" baseline="0">
                <a:solidFill>
                  <a:schemeClr val="bg1"/>
                </a:solidFill>
              </a:defRPr>
            </a:lvl1pPr>
            <a:lvl2pPr marL="296000" indent="0" algn="r">
              <a:lnSpc>
                <a:spcPct val="100000"/>
              </a:lnSpc>
              <a:buNone/>
              <a:defRPr sz="3375">
                <a:solidFill>
                  <a:schemeClr val="bg1"/>
                </a:solidFill>
              </a:defRPr>
            </a:lvl2pPr>
          </a:lstStyle>
          <a:p>
            <a:pPr lvl="0"/>
            <a:r>
              <a:rPr lang="nb-NO" dirty="0"/>
              <a:t>“Legg inn sitat her.”</a:t>
            </a:r>
          </a:p>
        </p:txBody>
      </p:sp>
      <p:sp>
        <p:nvSpPr>
          <p:cNvPr id="19" name="Plassholder for tekst 2"/>
          <p:cNvSpPr>
            <a:spLocks noGrp="1"/>
          </p:cNvSpPr>
          <p:nvPr>
            <p:ph type="body" sz="quarter" idx="19" hasCustomPrompt="1"/>
          </p:nvPr>
        </p:nvSpPr>
        <p:spPr>
          <a:xfrm>
            <a:off x="885739" y="1691927"/>
            <a:ext cx="10520647" cy="442493"/>
          </a:xfrm>
        </p:spPr>
        <p:txBody>
          <a:bodyPr anchor="b" anchorCtr="0">
            <a:spAutoFit/>
          </a:bodyPr>
          <a:lstStyle>
            <a:lvl1pPr marL="0" indent="0" algn="r">
              <a:lnSpc>
                <a:spcPct val="80000"/>
              </a:lnSpc>
              <a:spcBef>
                <a:spcPts val="0"/>
              </a:spcBef>
              <a:spcAft>
                <a:spcPts val="0"/>
              </a:spcAft>
              <a:buNone/>
              <a:defRPr sz="2775" b="0" i="1" baseline="0">
                <a:solidFill>
                  <a:schemeClr val="bg1"/>
                </a:solidFill>
              </a:defRPr>
            </a:lvl1pPr>
            <a:lvl2pPr marL="296000" indent="0" algn="r">
              <a:lnSpc>
                <a:spcPct val="100000"/>
              </a:lnSpc>
              <a:buNone/>
              <a:defRPr sz="3375">
                <a:solidFill>
                  <a:schemeClr val="bg1"/>
                </a:solidFill>
              </a:defRPr>
            </a:lvl2pPr>
          </a:lstStyle>
          <a:p>
            <a:pPr lvl="0"/>
            <a:r>
              <a:rPr lang="nb-NO" dirty="0"/>
              <a:t>Navn </a:t>
            </a:r>
            <a:r>
              <a:rPr lang="nb-NO" dirty="0" err="1"/>
              <a:t>Navnesen</a:t>
            </a:r>
            <a:endParaRPr lang="nb-NO" dirty="0"/>
          </a:p>
        </p:txBody>
      </p:sp>
    </p:spTree>
    <p:extLst>
      <p:ext uri="{BB962C8B-B14F-4D97-AF65-F5344CB8AC3E}">
        <p14:creationId xmlns:p14="http://schemas.microsoft.com/office/powerpoint/2010/main" val="149725715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4_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5" name="Plassholder for dato 4"/>
          <p:cNvSpPr>
            <a:spLocks noGrp="1"/>
          </p:cNvSpPr>
          <p:nvPr>
            <p:ph type="dt" sz="half" idx="10"/>
          </p:nvPr>
        </p:nvSpPr>
        <p:spPr/>
        <p:txBody>
          <a:bodyPr/>
          <a:lstStyle/>
          <a:p>
            <a:fld id="{F97664EC-EC76-4F3C-976A-D9A26BF2A307}" type="datetime1">
              <a:rPr lang="nb-NO" smtClean="0"/>
              <a:t>16.10.2020</a:t>
            </a:fld>
            <a:endParaRPr lang="nb-NO"/>
          </a:p>
        </p:txBody>
      </p:sp>
      <p:sp>
        <p:nvSpPr>
          <p:cNvPr id="6" name="Plassholder for bunntekst 5"/>
          <p:cNvSpPr>
            <a:spLocks noGrp="1"/>
          </p:cNvSpPr>
          <p:nvPr>
            <p:ph type="ftr" sz="quarter" idx="11"/>
          </p:nvPr>
        </p:nvSpPr>
        <p:spPr/>
        <p:txBody>
          <a:bodyPr/>
          <a:lstStyle/>
          <a:p>
            <a:r>
              <a:rPr lang="nb-NO"/>
              <a:t>Presentasjon text</a:t>
            </a:r>
          </a:p>
        </p:txBody>
      </p:sp>
      <p:sp>
        <p:nvSpPr>
          <p:cNvPr id="7" name="Plassholder for lysbildenummer 6"/>
          <p:cNvSpPr>
            <a:spLocks noGrp="1"/>
          </p:cNvSpPr>
          <p:nvPr>
            <p:ph type="sldNum" sz="quarter" idx="12"/>
          </p:nvPr>
        </p:nvSpPr>
        <p:spPr/>
        <p:txBody>
          <a:bodyPr/>
          <a:lstStyle/>
          <a:p>
            <a:fld id="{C8015E39-59DC-48A0-9676-AD2CAF5CD29F}" type="slidenum">
              <a:rPr lang="nb-NO" smtClean="0"/>
              <a:t>‹#›</a:t>
            </a:fld>
            <a:endParaRPr lang="nb-NO"/>
          </a:p>
        </p:txBody>
      </p:sp>
      <p:sp>
        <p:nvSpPr>
          <p:cNvPr id="8" name="Plassholder for innhold 2"/>
          <p:cNvSpPr>
            <a:spLocks noGrp="1"/>
          </p:cNvSpPr>
          <p:nvPr>
            <p:ph idx="1"/>
          </p:nvPr>
        </p:nvSpPr>
        <p:spPr>
          <a:xfrm>
            <a:off x="781255" y="1660529"/>
            <a:ext cx="4793710" cy="4332884"/>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9" name="Plassholder for innhold 2"/>
          <p:cNvSpPr>
            <a:spLocks noGrp="1"/>
          </p:cNvSpPr>
          <p:nvPr>
            <p:ph idx="13"/>
          </p:nvPr>
        </p:nvSpPr>
        <p:spPr>
          <a:xfrm>
            <a:off x="6616257" y="1660527"/>
            <a:ext cx="4794491" cy="4332884"/>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9540346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5_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5" name="Plassholder for dato 4"/>
          <p:cNvSpPr>
            <a:spLocks noGrp="1"/>
          </p:cNvSpPr>
          <p:nvPr>
            <p:ph type="dt" sz="half" idx="10"/>
          </p:nvPr>
        </p:nvSpPr>
        <p:spPr/>
        <p:txBody>
          <a:bodyPr/>
          <a:lstStyle/>
          <a:p>
            <a:fld id="{F97664EC-EC76-4F3C-976A-D9A26BF2A307}" type="datetime1">
              <a:rPr lang="nb-NO" smtClean="0"/>
              <a:t>16.10.2020</a:t>
            </a:fld>
            <a:endParaRPr lang="nb-NO"/>
          </a:p>
        </p:txBody>
      </p:sp>
      <p:sp>
        <p:nvSpPr>
          <p:cNvPr id="6" name="Plassholder for bunntekst 5"/>
          <p:cNvSpPr>
            <a:spLocks noGrp="1"/>
          </p:cNvSpPr>
          <p:nvPr>
            <p:ph type="ftr" sz="quarter" idx="11"/>
          </p:nvPr>
        </p:nvSpPr>
        <p:spPr/>
        <p:txBody>
          <a:bodyPr/>
          <a:lstStyle/>
          <a:p>
            <a:r>
              <a:rPr lang="nb-NO"/>
              <a:t>Presentasjon text</a:t>
            </a:r>
          </a:p>
        </p:txBody>
      </p:sp>
      <p:sp>
        <p:nvSpPr>
          <p:cNvPr id="7" name="Plassholder for lysbildenummer 6"/>
          <p:cNvSpPr>
            <a:spLocks noGrp="1"/>
          </p:cNvSpPr>
          <p:nvPr>
            <p:ph type="sldNum" sz="quarter" idx="12"/>
          </p:nvPr>
        </p:nvSpPr>
        <p:spPr/>
        <p:txBody>
          <a:bodyPr/>
          <a:lstStyle/>
          <a:p>
            <a:fld id="{C8015E39-59DC-48A0-9676-AD2CAF5CD29F}" type="slidenum">
              <a:rPr lang="nb-NO" smtClean="0"/>
              <a:t>‹#›</a:t>
            </a:fld>
            <a:endParaRPr lang="nb-NO"/>
          </a:p>
        </p:txBody>
      </p:sp>
      <p:sp>
        <p:nvSpPr>
          <p:cNvPr id="8" name="Plassholder for innhold 2"/>
          <p:cNvSpPr>
            <a:spLocks noGrp="1"/>
          </p:cNvSpPr>
          <p:nvPr>
            <p:ph idx="1"/>
          </p:nvPr>
        </p:nvSpPr>
        <p:spPr>
          <a:xfrm>
            <a:off x="781255" y="1660529"/>
            <a:ext cx="4793710" cy="4332884"/>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9" name="Plassholder for innhold 2"/>
          <p:cNvSpPr>
            <a:spLocks noGrp="1"/>
          </p:cNvSpPr>
          <p:nvPr>
            <p:ph idx="13"/>
          </p:nvPr>
        </p:nvSpPr>
        <p:spPr>
          <a:xfrm>
            <a:off x="6616257" y="1660527"/>
            <a:ext cx="4794491" cy="4332884"/>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231409480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userDrawn="1">
  <p:cSld name="Bilde og tekst 3">
    <p:spTree>
      <p:nvGrpSpPr>
        <p:cNvPr id="1" name=""/>
        <p:cNvGrpSpPr/>
        <p:nvPr/>
      </p:nvGrpSpPr>
      <p:grpSpPr>
        <a:xfrm>
          <a:off x="0" y="0"/>
          <a:ext cx="0" cy="0"/>
          <a:chOff x="0" y="0"/>
          <a:chExt cx="0" cy="0"/>
        </a:xfrm>
      </p:grpSpPr>
      <p:sp>
        <p:nvSpPr>
          <p:cNvPr id="7" name="Plassholder for bilde 6"/>
          <p:cNvSpPr>
            <a:spLocks noGrp="1"/>
          </p:cNvSpPr>
          <p:nvPr>
            <p:ph type="pic" sz="quarter" idx="16" hasCustomPrompt="1"/>
          </p:nvPr>
        </p:nvSpPr>
        <p:spPr>
          <a:xfrm>
            <a:off x="0" y="1"/>
            <a:ext cx="12192000" cy="6858000"/>
          </a:xfrm>
          <a:solidFill>
            <a:schemeClr val="bg2"/>
          </a:solidFill>
        </p:spPr>
        <p:txBody>
          <a:bodyPr bIns="1350000" anchor="ctr" anchorCtr="1">
            <a:normAutofit/>
          </a:bodyPr>
          <a:lstStyle>
            <a:lvl1pPr marL="0" indent="0">
              <a:buNone/>
              <a:defRPr sz="2397" baseline="0">
                <a:solidFill>
                  <a:schemeClr val="accent4"/>
                </a:solidFill>
              </a:defRPr>
            </a:lvl1pPr>
          </a:lstStyle>
          <a:p>
            <a:r>
              <a:rPr lang="en-US" dirty="0" err="1"/>
              <a:t>Trykk</a:t>
            </a:r>
            <a:r>
              <a:rPr lang="en-US" dirty="0"/>
              <a:t> for å </a:t>
            </a:r>
            <a:r>
              <a:rPr lang="en-US" dirty="0" err="1"/>
              <a:t>sette</a:t>
            </a:r>
            <a:r>
              <a:rPr lang="en-US" dirty="0"/>
              <a:t> inn </a:t>
            </a:r>
            <a:r>
              <a:rPr lang="en-US" dirty="0" err="1"/>
              <a:t>bilde</a:t>
            </a:r>
            <a:endParaRPr lang="nb-NO" dirty="0"/>
          </a:p>
        </p:txBody>
      </p:sp>
      <p:sp>
        <p:nvSpPr>
          <p:cNvPr id="8" name="Plassholder for tekst 7"/>
          <p:cNvSpPr>
            <a:spLocks noGrp="1"/>
          </p:cNvSpPr>
          <p:nvPr>
            <p:ph type="body" sz="quarter" idx="10"/>
          </p:nvPr>
        </p:nvSpPr>
        <p:spPr>
          <a:xfrm>
            <a:off x="7925877" y="739808"/>
            <a:ext cx="3240193" cy="3240030"/>
          </a:xfrm>
          <a:blipFill>
            <a:blip r:embed="rId2"/>
            <a:stretch>
              <a:fillRect/>
            </a:stretch>
          </a:blipFill>
        </p:spPr>
        <p:txBody>
          <a:bodyPr lIns="256500" tIns="391500" rIns="256500" bIns="391500" anchor="ctr" anchorCtr="0">
            <a:normAutofit/>
          </a:bodyPr>
          <a:lstStyle>
            <a:lvl1pPr marL="0" indent="0" algn="ctr">
              <a:buNone/>
              <a:defRPr sz="4928" b="1">
                <a:solidFill>
                  <a:schemeClr val="bg1"/>
                </a:solidFill>
              </a:defRPr>
            </a:lvl1pPr>
          </a:lstStyle>
          <a:p>
            <a:pPr lvl="0"/>
            <a:endParaRPr lang="nb-NO" dirty="0"/>
          </a:p>
        </p:txBody>
      </p:sp>
      <p:sp>
        <p:nvSpPr>
          <p:cNvPr id="13" name="Plassholder for dato 12"/>
          <p:cNvSpPr>
            <a:spLocks noGrp="1"/>
          </p:cNvSpPr>
          <p:nvPr>
            <p:ph type="dt" sz="half" idx="12"/>
          </p:nvPr>
        </p:nvSpPr>
        <p:spPr>
          <a:xfrm>
            <a:off x="640847" y="6441947"/>
            <a:ext cx="779059" cy="204993"/>
          </a:xfrm>
          <a:prstGeom prst="rect">
            <a:avLst/>
          </a:prstGeom>
        </p:spPr>
        <p:txBody>
          <a:bodyPr/>
          <a:lstStyle>
            <a:lvl1pPr>
              <a:defRPr>
                <a:solidFill>
                  <a:schemeClr val="accent4"/>
                </a:solidFill>
              </a:defRPr>
            </a:lvl1pPr>
          </a:lstStyle>
          <a:p>
            <a:endParaRPr lang="nb-NO" dirty="0"/>
          </a:p>
        </p:txBody>
      </p:sp>
      <p:sp>
        <p:nvSpPr>
          <p:cNvPr id="14" name="Plassholder for bunntekst 13"/>
          <p:cNvSpPr>
            <a:spLocks noGrp="1"/>
          </p:cNvSpPr>
          <p:nvPr>
            <p:ph type="ftr" sz="quarter" idx="13"/>
          </p:nvPr>
        </p:nvSpPr>
        <p:spPr>
          <a:xfrm>
            <a:off x="1535503" y="6508441"/>
            <a:ext cx="8358445" cy="138500"/>
          </a:xfrm>
          <a:prstGeom prst="rect">
            <a:avLst/>
          </a:prstGeom>
        </p:spPr>
        <p:txBody>
          <a:bodyPr/>
          <a:lstStyle>
            <a:lvl1pPr>
              <a:defRPr>
                <a:solidFill>
                  <a:schemeClr val="accent4"/>
                </a:solidFill>
              </a:defRPr>
            </a:lvl1pPr>
          </a:lstStyle>
          <a:p>
            <a:endParaRPr lang="nb-NO"/>
          </a:p>
        </p:txBody>
      </p:sp>
      <p:sp>
        <p:nvSpPr>
          <p:cNvPr id="15" name="Plassholder for lysbildenummer 14"/>
          <p:cNvSpPr>
            <a:spLocks noGrp="1"/>
          </p:cNvSpPr>
          <p:nvPr>
            <p:ph type="sldNum" sz="quarter" idx="14"/>
          </p:nvPr>
        </p:nvSpPr>
        <p:spPr>
          <a:xfrm>
            <a:off x="293419" y="6441947"/>
            <a:ext cx="137043" cy="138500"/>
          </a:xfrm>
          <a:prstGeom prst="rect">
            <a:avLst/>
          </a:prstGeom>
        </p:spPr>
        <p:txBody>
          <a:bodyPr/>
          <a:lstStyle>
            <a:lvl1pPr>
              <a:defRPr>
                <a:solidFill>
                  <a:schemeClr val="accent4"/>
                </a:solidFill>
              </a:defRPr>
            </a:lvl1pPr>
          </a:lstStyle>
          <a:p>
            <a:fld id="{C8015E39-59DC-48A0-9676-AD2CAF5CD29F}" type="slidenum">
              <a:rPr lang="nb-NO" smtClean="0"/>
              <a:pPr/>
              <a:t>‹#›</a:t>
            </a:fld>
            <a:endParaRPr lang="nb-NO"/>
          </a:p>
        </p:txBody>
      </p:sp>
      <p:pic>
        <p:nvPicPr>
          <p:cNvPr id="9" name="Bild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346944" y="6282558"/>
            <a:ext cx="1845056" cy="568434"/>
          </a:xfrm>
          <a:prstGeom prst="rect">
            <a:avLst/>
          </a:prstGeom>
        </p:spPr>
      </p:pic>
    </p:spTree>
    <p:extLst>
      <p:ext uri="{BB962C8B-B14F-4D97-AF65-F5344CB8AC3E}">
        <p14:creationId xmlns:p14="http://schemas.microsoft.com/office/powerpoint/2010/main" val="54708393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userDrawn="1">
  <p:cSld name="Bilde og tekst 1">
    <p:spTree>
      <p:nvGrpSpPr>
        <p:cNvPr id="1" name=""/>
        <p:cNvGrpSpPr/>
        <p:nvPr/>
      </p:nvGrpSpPr>
      <p:grpSpPr>
        <a:xfrm>
          <a:off x="0" y="0"/>
          <a:ext cx="0" cy="0"/>
          <a:chOff x="0" y="0"/>
          <a:chExt cx="0" cy="0"/>
        </a:xfrm>
      </p:grpSpPr>
      <p:sp>
        <p:nvSpPr>
          <p:cNvPr id="7" name="Plassholder for bilde 6"/>
          <p:cNvSpPr>
            <a:spLocks noGrp="1"/>
          </p:cNvSpPr>
          <p:nvPr>
            <p:ph type="pic" sz="quarter" idx="14" hasCustomPrompt="1"/>
          </p:nvPr>
        </p:nvSpPr>
        <p:spPr>
          <a:xfrm>
            <a:off x="0" y="1"/>
            <a:ext cx="12192000" cy="6858000"/>
          </a:xfrm>
          <a:solidFill>
            <a:schemeClr val="bg2"/>
          </a:solidFill>
        </p:spPr>
        <p:txBody>
          <a:bodyPr bIns="1350000" anchor="ctr" anchorCtr="1">
            <a:normAutofit/>
          </a:bodyPr>
          <a:lstStyle>
            <a:lvl1pPr marL="0" indent="0">
              <a:buNone/>
              <a:defRPr sz="2398" baseline="0"/>
            </a:lvl1pPr>
          </a:lstStyle>
          <a:p>
            <a:r>
              <a:rPr lang="en-US" dirty="0" err="1"/>
              <a:t>Trykk</a:t>
            </a:r>
            <a:r>
              <a:rPr lang="en-US" dirty="0"/>
              <a:t> for å </a:t>
            </a:r>
            <a:r>
              <a:rPr lang="en-US" dirty="0" err="1"/>
              <a:t>sette</a:t>
            </a:r>
            <a:r>
              <a:rPr lang="en-US" dirty="0"/>
              <a:t> inn </a:t>
            </a:r>
            <a:r>
              <a:rPr lang="en-US" dirty="0" err="1"/>
              <a:t>bilde</a:t>
            </a:r>
            <a:endParaRPr lang="nb-NO" dirty="0"/>
          </a:p>
        </p:txBody>
      </p:sp>
      <p:sp>
        <p:nvSpPr>
          <p:cNvPr id="9" name="Tittel 1"/>
          <p:cNvSpPr>
            <a:spLocks noGrp="1"/>
          </p:cNvSpPr>
          <p:nvPr>
            <p:ph type="ctrTitle" hasCustomPrompt="1"/>
          </p:nvPr>
        </p:nvSpPr>
        <p:spPr>
          <a:xfrm>
            <a:off x="1" y="4610325"/>
            <a:ext cx="5277916" cy="1524132"/>
          </a:xfrm>
          <a:solidFill>
            <a:schemeClr val="accent1"/>
          </a:solidFill>
        </p:spPr>
        <p:txBody>
          <a:bodyPr lIns="634500" tIns="202500" rIns="202500" bIns="202500" anchor="b" anchorCtr="0">
            <a:spAutoFit/>
          </a:bodyPr>
          <a:lstStyle>
            <a:lvl1pPr algn="l">
              <a:defRPr sz="4529" b="1" cap="all" baseline="0">
                <a:solidFill>
                  <a:schemeClr val="bg1"/>
                </a:solidFill>
              </a:defRPr>
            </a:lvl1pPr>
          </a:lstStyle>
          <a:p>
            <a:r>
              <a:rPr lang="nb-NO" dirty="0"/>
              <a:t>Klikk for å legge til tittel</a:t>
            </a:r>
          </a:p>
        </p:txBody>
      </p:sp>
      <p:sp>
        <p:nvSpPr>
          <p:cNvPr id="5" name="Plassholder for dato 4"/>
          <p:cNvSpPr>
            <a:spLocks noGrp="1"/>
          </p:cNvSpPr>
          <p:nvPr>
            <p:ph type="dt" sz="half" idx="10"/>
          </p:nvPr>
        </p:nvSpPr>
        <p:spPr>
          <a:xfrm>
            <a:off x="640846" y="6441947"/>
            <a:ext cx="779059" cy="204993"/>
          </a:xfrm>
          <a:prstGeom prst="rect">
            <a:avLst/>
          </a:prstGeom>
        </p:spPr>
        <p:txBody>
          <a:bodyPr/>
          <a:lstStyle>
            <a:lvl1pPr>
              <a:defRPr>
                <a:solidFill>
                  <a:schemeClr val="bg1"/>
                </a:solidFill>
              </a:defRPr>
            </a:lvl1pPr>
          </a:lstStyle>
          <a:p>
            <a:fld id="{AE1ED149-9FCA-8341-A7AC-04BC41D1222C}" type="datetime1">
              <a:rPr lang="nb-NO" smtClean="0">
                <a:solidFill>
                  <a:prstClr val="white"/>
                </a:solidFill>
              </a:rPr>
              <a:pPr/>
              <a:t>16.10.2020</a:t>
            </a:fld>
            <a:endParaRPr lang="nb-NO" dirty="0">
              <a:solidFill>
                <a:prstClr val="white"/>
              </a:solidFill>
            </a:endParaRPr>
          </a:p>
        </p:txBody>
      </p:sp>
      <p:sp>
        <p:nvSpPr>
          <p:cNvPr id="6" name="Plassholder for bunntekst 5"/>
          <p:cNvSpPr>
            <a:spLocks noGrp="1"/>
          </p:cNvSpPr>
          <p:nvPr>
            <p:ph type="ftr" sz="quarter" idx="11"/>
          </p:nvPr>
        </p:nvSpPr>
        <p:spPr>
          <a:xfrm>
            <a:off x="1535502" y="6441947"/>
            <a:ext cx="8358445" cy="204993"/>
          </a:xfrm>
          <a:prstGeom prst="rect">
            <a:avLst/>
          </a:prstGeom>
        </p:spPr>
        <p:txBody>
          <a:bodyPr/>
          <a:lstStyle>
            <a:lvl1pPr>
              <a:defRPr>
                <a:solidFill>
                  <a:schemeClr val="bg1"/>
                </a:solidFill>
              </a:defRPr>
            </a:lvl1pPr>
          </a:lstStyle>
          <a:p>
            <a:r>
              <a:rPr lang="nb-NO">
                <a:solidFill>
                  <a:prstClr val="white"/>
                </a:solidFill>
              </a:rPr>
              <a:t>Presentasjon text</a:t>
            </a:r>
          </a:p>
        </p:txBody>
      </p:sp>
      <p:sp>
        <p:nvSpPr>
          <p:cNvPr id="8" name="Plassholder for lysbildenummer 7"/>
          <p:cNvSpPr>
            <a:spLocks noGrp="1"/>
          </p:cNvSpPr>
          <p:nvPr>
            <p:ph type="sldNum" sz="quarter" idx="12"/>
          </p:nvPr>
        </p:nvSpPr>
        <p:spPr>
          <a:xfrm>
            <a:off x="293419" y="6441947"/>
            <a:ext cx="203582" cy="204993"/>
          </a:xfrm>
          <a:prstGeom prst="rect">
            <a:avLst/>
          </a:prstGeom>
        </p:spPr>
        <p:txBody>
          <a:bodyPr/>
          <a:lstStyle>
            <a:lvl1pPr>
              <a:defRPr>
                <a:solidFill>
                  <a:schemeClr val="bg1"/>
                </a:solidFill>
              </a:defRPr>
            </a:lvl1pPr>
          </a:lstStyle>
          <a:p>
            <a:fld id="{C8015E39-59DC-48A0-9676-AD2CAF5CD29F}" type="slidenum">
              <a:rPr lang="nb-NO" smtClean="0">
                <a:solidFill>
                  <a:prstClr val="white"/>
                </a:solidFill>
              </a:rPr>
              <a:pPr/>
              <a:t>‹#›</a:t>
            </a:fld>
            <a:endParaRPr lang="nb-NO">
              <a:solidFill>
                <a:prstClr val="white"/>
              </a:solidFill>
            </a:endParaRPr>
          </a:p>
        </p:txBody>
      </p:sp>
      <p:sp>
        <p:nvSpPr>
          <p:cNvPr id="3" name="Plassholder for tekst 2"/>
          <p:cNvSpPr>
            <a:spLocks noGrp="1"/>
          </p:cNvSpPr>
          <p:nvPr>
            <p:ph type="body" idx="13" hasCustomPrompt="1"/>
          </p:nvPr>
        </p:nvSpPr>
        <p:spPr>
          <a:xfrm>
            <a:off x="9702381" y="6093281"/>
            <a:ext cx="2489620" cy="764720"/>
          </a:xfrm>
          <a:blipFill>
            <a:blip r:embed="rId2"/>
            <a:stretch>
              <a:fillRect/>
            </a:stretch>
          </a:blipFill>
        </p:spPr>
        <p:txBody>
          <a:bodyPr>
            <a:normAutofit/>
          </a:bodyPr>
          <a:lstStyle>
            <a:lvl1pPr>
              <a:defRPr sz="133">
                <a:solidFill>
                  <a:srgbClr val="000000"/>
                </a:solidFill>
              </a:defRPr>
            </a:lvl1pPr>
            <a:lvl2pPr>
              <a:defRPr sz="133">
                <a:solidFill>
                  <a:srgbClr val="000000"/>
                </a:solidFill>
              </a:defRPr>
            </a:lvl2pPr>
            <a:lvl3pPr>
              <a:defRPr sz="133">
                <a:solidFill>
                  <a:srgbClr val="000000"/>
                </a:solidFill>
              </a:defRPr>
            </a:lvl3pPr>
            <a:lvl4pPr>
              <a:defRPr sz="133">
                <a:solidFill>
                  <a:srgbClr val="000000"/>
                </a:solidFill>
              </a:defRPr>
            </a:lvl4pPr>
            <a:lvl5pPr>
              <a:defRPr sz="133">
                <a:solidFill>
                  <a:srgbClr val="000000"/>
                </a:solidFill>
              </a:defRPr>
            </a:lvl5pPr>
          </a:lstStyle>
          <a:p>
            <a:pPr lvl="0"/>
            <a:r>
              <a:rPr lang="nb-NO"/>
              <a:t> </a:t>
            </a:r>
          </a:p>
        </p:txBody>
      </p:sp>
    </p:spTree>
    <p:extLst>
      <p:ext uri="{BB962C8B-B14F-4D97-AF65-F5344CB8AC3E}">
        <p14:creationId xmlns:p14="http://schemas.microsoft.com/office/powerpoint/2010/main" val="14233049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Delslide 2">
    <p:spTree>
      <p:nvGrpSpPr>
        <p:cNvPr id="1" name=""/>
        <p:cNvGrpSpPr/>
        <p:nvPr/>
      </p:nvGrpSpPr>
      <p:grpSpPr>
        <a:xfrm>
          <a:off x="0" y="0"/>
          <a:ext cx="0" cy="0"/>
          <a:chOff x="0" y="0"/>
          <a:chExt cx="0" cy="0"/>
        </a:xfrm>
      </p:grpSpPr>
      <p:sp>
        <p:nvSpPr>
          <p:cNvPr id="4" name="Plassholder for bilde 3"/>
          <p:cNvSpPr>
            <a:spLocks noGrp="1"/>
          </p:cNvSpPr>
          <p:nvPr>
            <p:ph type="pic" sz="quarter" idx="14" hasCustomPrompt="1"/>
          </p:nvPr>
        </p:nvSpPr>
        <p:spPr>
          <a:xfrm>
            <a:off x="2" y="1"/>
            <a:ext cx="4383263" cy="6858000"/>
          </a:xfrm>
          <a:prstGeom prst="rect">
            <a:avLst/>
          </a:prstGeom>
          <a:solidFill>
            <a:schemeClr val="bg2"/>
          </a:solidFill>
        </p:spPr>
        <p:txBody>
          <a:bodyPr lIns="34278" tIns="17138" rIns="34278" bIns="1349483" anchor="ctr" anchorCtr="1"/>
          <a:lstStyle>
            <a:lvl1pPr marL="0" indent="0">
              <a:buNone/>
              <a:defRPr baseline="0">
                <a:solidFill>
                  <a:schemeClr val="tx1"/>
                </a:solidFill>
              </a:defRPr>
            </a:lvl1pPr>
          </a:lstStyle>
          <a:p>
            <a:r>
              <a:rPr lang="nb-NO" dirty="0"/>
              <a:t>Trykk for å sette inn bilde</a:t>
            </a:r>
          </a:p>
        </p:txBody>
      </p:sp>
      <p:sp>
        <p:nvSpPr>
          <p:cNvPr id="2" name="Tittel 1"/>
          <p:cNvSpPr>
            <a:spLocks noGrp="1"/>
          </p:cNvSpPr>
          <p:nvPr>
            <p:ph type="title"/>
          </p:nvPr>
        </p:nvSpPr>
        <p:spPr>
          <a:xfrm>
            <a:off x="5009700" y="619207"/>
            <a:ext cx="6322840" cy="436995"/>
          </a:xfrm>
        </p:spPr>
        <p:txBody>
          <a:bodyPr anchor="t" anchorCtr="0"/>
          <a:lstStyle>
            <a:lvl1pPr>
              <a:defRPr sz="3462" b="1">
                <a:solidFill>
                  <a:schemeClr val="accent2"/>
                </a:solidFill>
              </a:defRPr>
            </a:lvl1pPr>
          </a:lstStyle>
          <a:p>
            <a:r>
              <a:rPr lang="nb-NO"/>
              <a:t>Klikk for å redigere tittelstil</a:t>
            </a:r>
            <a:endParaRPr lang="nb-NO" dirty="0"/>
          </a:p>
        </p:txBody>
      </p:sp>
      <p:sp>
        <p:nvSpPr>
          <p:cNvPr id="5" name="Plassholder for dato 4"/>
          <p:cNvSpPr>
            <a:spLocks noGrp="1"/>
          </p:cNvSpPr>
          <p:nvPr>
            <p:ph type="dt" sz="half" idx="10"/>
          </p:nvPr>
        </p:nvSpPr>
        <p:spPr>
          <a:xfrm>
            <a:off x="640847" y="6441947"/>
            <a:ext cx="779059" cy="204993"/>
          </a:xfrm>
          <a:prstGeom prst="rect">
            <a:avLst/>
          </a:prstGeom>
        </p:spPr>
        <p:txBody>
          <a:bodyPr/>
          <a:lstStyle>
            <a:lvl1pPr>
              <a:defRPr>
                <a:solidFill>
                  <a:schemeClr val="bg1"/>
                </a:solidFill>
              </a:defRPr>
            </a:lvl1pPr>
          </a:lstStyle>
          <a:p>
            <a:endParaRPr lang="nb-NO">
              <a:solidFill>
                <a:prstClr val="white"/>
              </a:solidFill>
            </a:endParaRPr>
          </a:p>
        </p:txBody>
      </p:sp>
      <p:sp>
        <p:nvSpPr>
          <p:cNvPr id="6" name="Plassholder for bunntekst 5"/>
          <p:cNvSpPr>
            <a:spLocks noGrp="1"/>
          </p:cNvSpPr>
          <p:nvPr>
            <p:ph type="ftr" sz="quarter" idx="11"/>
          </p:nvPr>
        </p:nvSpPr>
        <p:spPr>
          <a:xfrm>
            <a:off x="1535503" y="6508441"/>
            <a:ext cx="8358445" cy="138500"/>
          </a:xfrm>
          <a:prstGeom prst="rect">
            <a:avLst/>
          </a:prstGeom>
        </p:spPr>
        <p:txBody>
          <a:bodyPr/>
          <a:lstStyle>
            <a:lvl1pPr>
              <a:defRPr>
                <a:solidFill>
                  <a:schemeClr val="bg1"/>
                </a:solidFill>
              </a:defRPr>
            </a:lvl1pPr>
          </a:lstStyle>
          <a:p>
            <a:endParaRPr lang="nb-NO">
              <a:solidFill>
                <a:prstClr val="white"/>
              </a:solidFill>
            </a:endParaRPr>
          </a:p>
        </p:txBody>
      </p:sp>
      <p:sp>
        <p:nvSpPr>
          <p:cNvPr id="7" name="Plassholder for lysbildenummer 6"/>
          <p:cNvSpPr>
            <a:spLocks noGrp="1"/>
          </p:cNvSpPr>
          <p:nvPr>
            <p:ph type="sldNum" sz="quarter" idx="12"/>
          </p:nvPr>
        </p:nvSpPr>
        <p:spPr>
          <a:xfrm>
            <a:off x="293419" y="6441947"/>
            <a:ext cx="137043" cy="138500"/>
          </a:xfrm>
          <a:prstGeom prst="rect">
            <a:avLst/>
          </a:prstGeom>
        </p:spPr>
        <p:txBody>
          <a:bodyPr/>
          <a:lstStyle>
            <a:lvl1pPr>
              <a:defRPr>
                <a:solidFill>
                  <a:schemeClr val="bg1"/>
                </a:solidFill>
              </a:defRPr>
            </a:lvl1pPr>
          </a:lstStyle>
          <a:p>
            <a:fld id="{C8015E39-59DC-48A0-9676-AD2CAF5CD29F}" type="slidenum">
              <a:rPr lang="nb-NO" smtClean="0">
                <a:solidFill>
                  <a:prstClr val="white"/>
                </a:solidFill>
              </a:rPr>
              <a:pPr/>
              <a:t>‹#›</a:t>
            </a:fld>
            <a:endParaRPr lang="nb-NO">
              <a:solidFill>
                <a:prstClr val="white"/>
              </a:solidFill>
            </a:endParaRPr>
          </a:p>
        </p:txBody>
      </p:sp>
      <p:sp>
        <p:nvSpPr>
          <p:cNvPr id="9" name="Plassholder for innhold 2"/>
          <p:cNvSpPr>
            <a:spLocks noGrp="1"/>
          </p:cNvSpPr>
          <p:nvPr>
            <p:ph idx="13"/>
          </p:nvPr>
        </p:nvSpPr>
        <p:spPr>
          <a:xfrm>
            <a:off x="5009701" y="1611016"/>
            <a:ext cx="6323868" cy="4491368"/>
          </a:xfrm>
        </p:spPr>
        <p:txBody>
          <a:bodyPr>
            <a:normAutofit/>
          </a:bodyPr>
          <a:lstStyle>
            <a:lvl1pPr>
              <a:defRPr sz="1998"/>
            </a:lvl1pPr>
            <a:lvl2pPr>
              <a:defRPr sz="1465"/>
            </a:lvl2pPr>
            <a:lvl3pPr>
              <a:defRPr sz="1465"/>
            </a:lvl3pPr>
            <a:lvl4pPr>
              <a:defRPr sz="1199"/>
            </a:lvl4pPr>
            <a:lvl5pPr>
              <a:defRPr sz="1066"/>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Tree>
    <p:extLst>
      <p:ext uri="{BB962C8B-B14F-4D97-AF65-F5344CB8AC3E}">
        <p14:creationId xmlns:p14="http://schemas.microsoft.com/office/powerpoint/2010/main" val="18814531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0A09C859-F1B9-47DE-A435-5E4CBA66164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a:extLst>
              <a:ext uri="{FF2B5EF4-FFF2-40B4-BE49-F238E27FC236}">
                <a16:creationId xmlns:a16="http://schemas.microsoft.com/office/drawing/2014/main" id="{4D35DE65-5EF6-4749-96BB-B1C290D2F6F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9688CBBA-08E6-492A-9754-5C3D845E04E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DC9AF7E-3BD9-4D24-AF0C-B9E7C0093DFE}" type="datetimeFigureOut">
              <a:rPr lang="nb-NO" smtClean="0"/>
              <a:t>16.10.2020</a:t>
            </a:fld>
            <a:endParaRPr lang="nb-NO"/>
          </a:p>
        </p:txBody>
      </p:sp>
      <p:sp>
        <p:nvSpPr>
          <p:cNvPr id="5" name="Plassholder for bunntekst 4">
            <a:extLst>
              <a:ext uri="{FF2B5EF4-FFF2-40B4-BE49-F238E27FC236}">
                <a16:creationId xmlns:a16="http://schemas.microsoft.com/office/drawing/2014/main" id="{2A6A9A6C-C484-4B54-99AA-A4C78C5E6EC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a:extLst>
              <a:ext uri="{FF2B5EF4-FFF2-40B4-BE49-F238E27FC236}">
                <a16:creationId xmlns:a16="http://schemas.microsoft.com/office/drawing/2014/main" id="{E81426C8-237F-4C40-8C2D-FDAE27E639E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FF9CEF-025B-4CFA-976C-2F6A693A0A21}" type="slidenum">
              <a:rPr lang="nb-NO" smtClean="0"/>
              <a:t>‹#›</a:t>
            </a:fld>
            <a:endParaRPr lang="nb-NO"/>
          </a:p>
        </p:txBody>
      </p:sp>
    </p:spTree>
    <p:extLst>
      <p:ext uri="{BB962C8B-B14F-4D97-AF65-F5344CB8AC3E}">
        <p14:creationId xmlns:p14="http://schemas.microsoft.com/office/powerpoint/2010/main" val="16316349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5" r:id="rId13"/>
    <p:sldLayoutId id="2147483669" r:id="rId14"/>
    <p:sldLayoutId id="2147483670" r:id="rId15"/>
    <p:sldLayoutId id="2147483671" r:id="rId16"/>
    <p:sldLayoutId id="2147483672" r:id="rId17"/>
    <p:sldLayoutId id="2147483673" r:id="rId1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11.tmp"/><Relationship Id="rId2" Type="http://schemas.openxmlformats.org/officeDocument/2006/relationships/image" Target="../media/image10.tmp"/><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3.tmp"/><Relationship Id="rId2" Type="http://schemas.openxmlformats.org/officeDocument/2006/relationships/image" Target="../media/image12.tmp"/><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4.jpeg"/><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2.xml"/><Relationship Id="rId4" Type="http://schemas.openxmlformats.org/officeDocument/2006/relationships/image" Target="../media/image18.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9.jpeg"/><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0.jpeg"/><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4.png"/></Relationships>
</file>

<file path=ppt/slides/_rels/slide19.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8" Type="http://schemas.openxmlformats.org/officeDocument/2006/relationships/image" Target="../media/image33.png"/><Relationship Id="rId13" Type="http://schemas.openxmlformats.org/officeDocument/2006/relationships/image" Target="../media/image38.png"/><Relationship Id="rId18" Type="http://schemas.openxmlformats.org/officeDocument/2006/relationships/image" Target="../media/image26.png"/><Relationship Id="rId3" Type="http://schemas.openxmlformats.org/officeDocument/2006/relationships/image" Target="../media/image28.png"/><Relationship Id="rId7" Type="http://schemas.openxmlformats.org/officeDocument/2006/relationships/image" Target="../media/image32.png"/><Relationship Id="rId12" Type="http://schemas.openxmlformats.org/officeDocument/2006/relationships/image" Target="../media/image37.png"/><Relationship Id="rId17" Type="http://schemas.openxmlformats.org/officeDocument/2006/relationships/image" Target="../media/image42.png"/><Relationship Id="rId2" Type="http://schemas.openxmlformats.org/officeDocument/2006/relationships/image" Target="../media/image27.png"/><Relationship Id="rId16" Type="http://schemas.openxmlformats.org/officeDocument/2006/relationships/image" Target="../media/image41.png"/><Relationship Id="rId1" Type="http://schemas.openxmlformats.org/officeDocument/2006/relationships/slideLayout" Target="../slideLayouts/slideLayout7.xml"/><Relationship Id="rId6" Type="http://schemas.openxmlformats.org/officeDocument/2006/relationships/image" Target="../media/image31.png"/><Relationship Id="rId11" Type="http://schemas.openxmlformats.org/officeDocument/2006/relationships/image" Target="../media/image36.png"/><Relationship Id="rId5" Type="http://schemas.openxmlformats.org/officeDocument/2006/relationships/image" Target="../media/image30.png"/><Relationship Id="rId15" Type="http://schemas.openxmlformats.org/officeDocument/2006/relationships/image" Target="../media/image40.png"/><Relationship Id="rId10" Type="http://schemas.openxmlformats.org/officeDocument/2006/relationships/image" Target="../media/image35.png"/><Relationship Id="rId4" Type="http://schemas.openxmlformats.org/officeDocument/2006/relationships/image" Target="../media/image29.png"/><Relationship Id="rId9" Type="http://schemas.openxmlformats.org/officeDocument/2006/relationships/image" Target="../media/image34.png"/><Relationship Id="rId14" Type="http://schemas.openxmlformats.org/officeDocument/2006/relationships/image" Target="../media/image39.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image" Target="../media/image43.png"/><Relationship Id="rId1" Type="http://schemas.openxmlformats.org/officeDocument/2006/relationships/slideLayout" Target="../slideLayouts/slideLayout9.xml"/><Relationship Id="rId5" Type="http://schemas.openxmlformats.org/officeDocument/2006/relationships/image" Target="../media/image46.jpeg"/><Relationship Id="rId4" Type="http://schemas.openxmlformats.org/officeDocument/2006/relationships/image" Target="../media/image45.png"/></Relationships>
</file>

<file path=ppt/slides/_rels/slide2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2.xml"/><Relationship Id="rId4" Type="http://schemas.openxmlformats.org/officeDocument/2006/relationships/image" Target="../media/image18.jpeg"/></Relationships>
</file>

<file path=ppt/slides/_rels/slide26.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2.xml"/><Relationship Id="rId4" Type="http://schemas.openxmlformats.org/officeDocument/2006/relationships/image" Target="../media/image18.jpeg"/></Relationships>
</file>

<file path=ppt/slides/_rels/slide29.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8.jpg"/><Relationship Id="rId1" Type="http://schemas.openxmlformats.org/officeDocument/2006/relationships/slideLayout" Target="../slideLayouts/slideLayout1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lassholder for bilde 6" descr="Et bilde som inneholder utendørs, gress, fjell, felt&#10;&#10;Automatisk generert beskrivelse">
            <a:extLst>
              <a:ext uri="{FF2B5EF4-FFF2-40B4-BE49-F238E27FC236}">
                <a16:creationId xmlns:a16="http://schemas.microsoft.com/office/drawing/2014/main" id="{4E7C2B1D-2322-4B00-B2B3-AFC2E5A0C06C}"/>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a:xfrm>
            <a:off x="0" y="8389"/>
            <a:ext cx="12192000" cy="6858000"/>
          </a:xfrm>
        </p:spPr>
      </p:pic>
      <p:sp>
        <p:nvSpPr>
          <p:cNvPr id="3" name="Plassholder for tekst 2">
            <a:extLst>
              <a:ext uri="{FF2B5EF4-FFF2-40B4-BE49-F238E27FC236}">
                <a16:creationId xmlns:a16="http://schemas.microsoft.com/office/drawing/2014/main" id="{9ACED880-2142-48AB-B90E-DFB19A5318EF}"/>
              </a:ext>
            </a:extLst>
          </p:cNvPr>
          <p:cNvSpPr>
            <a:spLocks noGrp="1"/>
          </p:cNvSpPr>
          <p:nvPr>
            <p:ph type="body" sz="quarter" idx="15"/>
          </p:nvPr>
        </p:nvSpPr>
        <p:spPr/>
        <p:txBody>
          <a:bodyPr/>
          <a:lstStyle/>
          <a:p>
            <a:endParaRPr lang="nb-NO"/>
          </a:p>
        </p:txBody>
      </p:sp>
      <p:sp>
        <p:nvSpPr>
          <p:cNvPr id="8" name="Plassholder for tekst 4">
            <a:extLst>
              <a:ext uri="{FF2B5EF4-FFF2-40B4-BE49-F238E27FC236}">
                <a16:creationId xmlns:a16="http://schemas.microsoft.com/office/drawing/2014/main" id="{E00F9F52-7B7B-4E9D-9522-EC2F67BD9FE3}"/>
              </a:ext>
            </a:extLst>
          </p:cNvPr>
          <p:cNvSpPr txBox="1">
            <a:spLocks/>
          </p:cNvSpPr>
          <p:nvPr/>
        </p:nvSpPr>
        <p:spPr>
          <a:xfrm>
            <a:off x="299092" y="2562600"/>
            <a:ext cx="11593815" cy="1089529"/>
          </a:xfrm>
          <a:prstGeom prst="rect">
            <a:avLst/>
          </a:prstGeom>
        </p:spPr>
        <p:txBody>
          <a:bodyPr vert="horz" lIns="91440" tIns="45720" rIns="91440" bIns="45720" rtlCol="0">
            <a:spAutoFit/>
          </a:bodyPr>
          <a:lstStyle>
            <a:lvl1pPr marL="0" indent="0" algn="r" defTabSz="914400" rtl="0" eaLnBrk="1" latinLnBrk="0" hangingPunct="1">
              <a:lnSpc>
                <a:spcPct val="90000"/>
              </a:lnSpc>
              <a:spcBef>
                <a:spcPts val="0"/>
              </a:spcBef>
              <a:spcAft>
                <a:spcPts val="0"/>
              </a:spcAft>
              <a:buFont typeface="Arial" panose="020B0604020202020204" pitchFamily="34" charset="0"/>
              <a:buNone/>
              <a:defRPr sz="4874" b="1" kern="1200" baseline="0">
                <a:solidFill>
                  <a:schemeClr val="bg1"/>
                </a:solidFill>
                <a:latin typeface="+mn-lt"/>
                <a:ea typeface="+mn-ea"/>
                <a:cs typeface="+mn-cs"/>
              </a:defRPr>
            </a:lvl1pPr>
            <a:lvl2pPr marL="296000" indent="0" algn="r" defTabSz="914400" rtl="0" eaLnBrk="1" latinLnBrk="0" hangingPunct="1">
              <a:lnSpc>
                <a:spcPct val="100000"/>
              </a:lnSpc>
              <a:spcBef>
                <a:spcPts val="500"/>
              </a:spcBef>
              <a:buFont typeface="Arial" panose="020B0604020202020204" pitchFamily="34" charset="0"/>
              <a:buNone/>
              <a:defRPr sz="3375"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nb-NO" sz="3600" dirty="0">
                <a:solidFill>
                  <a:schemeClr val="tx1"/>
                </a:solidFill>
              </a:rPr>
              <a:t>Markert fall i aktivitet, fortsatt betydelig usikkerhet </a:t>
            </a:r>
          </a:p>
          <a:p>
            <a:pPr algn="ctr"/>
            <a:r>
              <a:rPr lang="nb-NO" sz="3600" dirty="0">
                <a:solidFill>
                  <a:schemeClr val="tx1"/>
                </a:solidFill>
              </a:rPr>
              <a:t>og lave forventninger for 2021</a:t>
            </a:r>
            <a:endParaRPr lang="nb-NO" sz="2000" b="0" i="1" dirty="0">
              <a:solidFill>
                <a:schemeClr val="tx1"/>
              </a:solidFill>
            </a:endParaRPr>
          </a:p>
        </p:txBody>
      </p:sp>
      <p:pic>
        <p:nvPicPr>
          <p:cNvPr id="4" name="Bilde 3" descr="Et bilde som inneholder tekst&#10;&#10;Automatisk generert beskrivelse">
            <a:extLst>
              <a:ext uri="{FF2B5EF4-FFF2-40B4-BE49-F238E27FC236}">
                <a16:creationId xmlns:a16="http://schemas.microsoft.com/office/drawing/2014/main" id="{FEBF670F-62B9-44BE-B23D-048427D6EE5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9092" y="5276629"/>
            <a:ext cx="4239217" cy="1581371"/>
          </a:xfrm>
          <a:prstGeom prst="rect">
            <a:avLst/>
          </a:prstGeom>
        </p:spPr>
      </p:pic>
    </p:spTree>
    <p:extLst>
      <p:ext uri="{BB962C8B-B14F-4D97-AF65-F5344CB8AC3E}">
        <p14:creationId xmlns:p14="http://schemas.microsoft.com/office/powerpoint/2010/main" val="29253337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Tittel 4"/>
          <p:cNvSpPr>
            <a:spLocks noGrp="1"/>
          </p:cNvSpPr>
          <p:nvPr>
            <p:ph type="title"/>
          </p:nvPr>
        </p:nvSpPr>
        <p:spPr/>
        <p:txBody>
          <a:bodyPr>
            <a:noAutofit/>
          </a:bodyPr>
          <a:lstStyle/>
          <a:p>
            <a:r>
              <a:rPr lang="nb-NO" sz="3500" dirty="0"/>
              <a:t>Verden og Norge kraftig påvirket av korona</a:t>
            </a:r>
          </a:p>
        </p:txBody>
      </p:sp>
      <p:pic>
        <p:nvPicPr>
          <p:cNvPr id="12" name="Plassholder for innhold 11">
            <a:extLst>
              <a:ext uri="{FF2B5EF4-FFF2-40B4-BE49-F238E27FC236}">
                <a16:creationId xmlns:a16="http://schemas.microsoft.com/office/drawing/2014/main" id="{B70E8075-464A-4987-925B-4B16C426B70C}"/>
              </a:ext>
            </a:extLst>
          </p:cNvPr>
          <p:cNvPicPr>
            <a:picLocks noGrp="1" noChangeAspect="1"/>
          </p:cNvPicPr>
          <p:nvPr>
            <p:ph sz="half" idx="1"/>
          </p:nvPr>
        </p:nvPicPr>
        <p:blipFill>
          <a:blip r:embed="rId2"/>
          <a:stretch>
            <a:fillRect/>
          </a:stretch>
        </p:blipFill>
        <p:spPr>
          <a:xfrm>
            <a:off x="838200" y="2189276"/>
            <a:ext cx="5181600" cy="3624035"/>
          </a:xfrm>
          <a:prstGeom prst="rect">
            <a:avLst/>
          </a:prstGeom>
        </p:spPr>
      </p:pic>
      <p:pic>
        <p:nvPicPr>
          <p:cNvPr id="13" name="Plassholder for innhold 5">
            <a:extLst>
              <a:ext uri="{FF2B5EF4-FFF2-40B4-BE49-F238E27FC236}">
                <a16:creationId xmlns:a16="http://schemas.microsoft.com/office/drawing/2014/main" id="{448BC874-0299-4BDE-892A-318BF841E8B0}"/>
              </a:ext>
            </a:extLst>
          </p:cNvPr>
          <p:cNvPicPr>
            <a:picLocks noGrp="1" noChangeAspect="1"/>
          </p:cNvPicPr>
          <p:nvPr>
            <p:ph sz="half" idx="2"/>
          </p:nvPr>
        </p:nvPicPr>
        <p:blipFill>
          <a:blip r:embed="rId3"/>
          <a:stretch>
            <a:fillRect/>
          </a:stretch>
        </p:blipFill>
        <p:spPr>
          <a:xfrm>
            <a:off x="6381714" y="1825625"/>
            <a:ext cx="4762571" cy="4351338"/>
          </a:xfrm>
          <a:prstGeom prst="rect">
            <a:avLst/>
          </a:prstGeom>
        </p:spPr>
      </p:pic>
    </p:spTree>
    <p:extLst>
      <p:ext uri="{BB962C8B-B14F-4D97-AF65-F5344CB8AC3E}">
        <p14:creationId xmlns:p14="http://schemas.microsoft.com/office/powerpoint/2010/main" val="25948727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tel 4"/>
          <p:cNvSpPr>
            <a:spLocks noGrp="1"/>
          </p:cNvSpPr>
          <p:nvPr>
            <p:ph type="title"/>
          </p:nvPr>
        </p:nvSpPr>
        <p:spPr/>
        <p:txBody>
          <a:bodyPr>
            <a:noAutofit/>
          </a:bodyPr>
          <a:lstStyle/>
          <a:p>
            <a:r>
              <a:rPr lang="nb-NO" sz="2400" dirty="0"/>
              <a:t>Korona ga kraftig fall i verdensøkonomien (særlig Europa og industrialiserte land), har kommet noe opp, men fortsatt høy smitte demper vekst og øker usikkerheten</a:t>
            </a:r>
          </a:p>
        </p:txBody>
      </p:sp>
      <p:sp>
        <p:nvSpPr>
          <p:cNvPr id="9" name="Picture 2" descr="&lt;Chart&gt;&lt;ImageInfo Version=&quot;5.22.410.0&quot; GUID=&quot;a780e229d3aa4a1da790373e30813971&quot; DsId=&quot;ZARS059&quot; T1SubID=&quot;&quot; Width=&quot;544&quot; Height=&quot;456&quot; Format=&quot;emf&quot; ChartGroupUID=&quot;6bef5a32-9817-4021-8f50-b8af15d95480&quot; GroupName=&quot;Kyrre&quot; ChartName=&quot;GLOBAL PMI JP MORGAN PMI: MANUFACTURING : Global World International&quot; ChartStyleName=&quot;&quot; GroupNameEncoded=&quot;Kyrre&quot; ChartNameEncoded=&quot;GLOBAL+PMI+JP+MORGAN+PMI%3a+MANUFACTURING+%3a+Global+World+International&quot; ChartStyleNameEncoded=&quot;&quot; ShortCode=&quot;&quot; ChartOwner=&quot;ZARS059&quot; TemplateId=&quot;&quot; TemplateName=&quot;&quot; TemplateNameEncoded=&quot;&quot; EditionId=&quot;&quot; EditionGenerationDate=&quot;&quot; RefreshDate=&quot;15.10.2020 22:50:08&quot; ExportChartsIn=&quot;CurrentSlide&quot; ExportChartsTo=&quot; &quot; ExportChartAs=&quot; &quot; SpecifiedCellRow=&quot;0&quot; SpecifiedCellCol=&quot;0&quot; NoofColumns=&quot;1&quot; NoofChartPerPage=&quot;0&quot; SpaceBetweenCharts=&quot;0&quot; SpaceBetweenRowChart=&quot;0&quot; Transparent=&quot;0&quot; NoofRows=&quot;1&quot; LeftMargin=&quot;0&quot; RightMargin=&quot;0&quot; TopMargin=&quot;0&quot; FootMargin=&quot;0&quot; Orientation=&quot;landscape&quot; FileNameTemplate=&quot;&quot; ImageFileName=&quot;&quot; ChartTitle=&quot;Verdensøkonomien. Aktiviteten i bedriftene (PMI)&quot; DoStretch=&quot;true&quot; Pr=&quot;&quot; RetrieveParams=&quot;&quot; /&gt;&lt;/Chart&gt;"/>
          <p:cNvSpPr>
            <a:spLocks noGrp="1"/>
          </p:cNvSpPr>
          <p:nvPr>
            <p:ph sz="half" idx="2"/>
          </p:nvPr>
        </p:nvSpPr>
        <p:spPr>
          <a:blipFill>
            <a:blip r:embed="rId2"/>
            <a:stretch>
              <a:fillRect/>
            </a:stretch>
          </a:blipFill>
        </p:spPr>
        <p:txBody>
          <a:bodyPr/>
          <a:lstStyle/>
          <a:p>
            <a:pPr marL="0" indent="0">
              <a:buNone/>
            </a:pPr>
            <a:r>
              <a:rPr lang="nb-NO" dirty="0"/>
              <a:t> </a:t>
            </a:r>
          </a:p>
        </p:txBody>
      </p:sp>
      <p:sp>
        <p:nvSpPr>
          <p:cNvPr id="3" name="TekstSylinder 2">
            <a:extLst>
              <a:ext uri="{FF2B5EF4-FFF2-40B4-BE49-F238E27FC236}">
                <a16:creationId xmlns:a16="http://schemas.microsoft.com/office/drawing/2014/main" id="{A78BAC9A-A612-40D1-BBE7-3E2AD8DDFC95}"/>
              </a:ext>
            </a:extLst>
          </p:cNvPr>
          <p:cNvSpPr txBox="1"/>
          <p:nvPr/>
        </p:nvSpPr>
        <p:spPr>
          <a:xfrm>
            <a:off x="7957784" y="4300849"/>
            <a:ext cx="1703108" cy="256545"/>
          </a:xfrm>
          <a:prstGeom prst="rect">
            <a:avLst/>
          </a:prstGeom>
          <a:noFill/>
        </p:spPr>
        <p:txBody>
          <a:bodyPr wrap="square" rtlCol="0">
            <a:spAutoFit/>
          </a:bodyPr>
          <a:lstStyle/>
          <a:p>
            <a:r>
              <a:rPr lang="nb-NO" sz="1067" b="1" dirty="0">
                <a:solidFill>
                  <a:schemeClr val="tx2"/>
                </a:solidFill>
              </a:rPr>
              <a:t>Service (verden)</a:t>
            </a:r>
          </a:p>
        </p:txBody>
      </p:sp>
      <p:cxnSp>
        <p:nvCxnSpPr>
          <p:cNvPr id="7" name="Rett pilkobling 6">
            <a:extLst>
              <a:ext uri="{FF2B5EF4-FFF2-40B4-BE49-F238E27FC236}">
                <a16:creationId xmlns:a16="http://schemas.microsoft.com/office/drawing/2014/main" id="{46AC46EB-413B-4307-9AC8-5EF7BCC04C6D}"/>
              </a:ext>
            </a:extLst>
          </p:cNvPr>
          <p:cNvCxnSpPr>
            <a:cxnSpLocks/>
          </p:cNvCxnSpPr>
          <p:nvPr/>
        </p:nvCxnSpPr>
        <p:spPr>
          <a:xfrm>
            <a:off x="8998419" y="4429121"/>
            <a:ext cx="408018"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7" name="TekstSylinder 16">
            <a:extLst>
              <a:ext uri="{FF2B5EF4-FFF2-40B4-BE49-F238E27FC236}">
                <a16:creationId xmlns:a16="http://schemas.microsoft.com/office/drawing/2014/main" id="{67EFF1F6-12F6-4F7B-8184-9AAA72F81857}"/>
              </a:ext>
            </a:extLst>
          </p:cNvPr>
          <p:cNvSpPr txBox="1"/>
          <p:nvPr/>
        </p:nvSpPr>
        <p:spPr>
          <a:xfrm>
            <a:off x="7612357" y="3664576"/>
            <a:ext cx="1703108" cy="256545"/>
          </a:xfrm>
          <a:prstGeom prst="rect">
            <a:avLst/>
          </a:prstGeom>
          <a:noFill/>
        </p:spPr>
        <p:txBody>
          <a:bodyPr wrap="square" rtlCol="0">
            <a:spAutoFit/>
          </a:bodyPr>
          <a:lstStyle/>
          <a:p>
            <a:r>
              <a:rPr lang="nb-NO" sz="1067" b="1" dirty="0">
                <a:solidFill>
                  <a:schemeClr val="tx2"/>
                </a:solidFill>
              </a:rPr>
              <a:t>Industri (verden)</a:t>
            </a:r>
          </a:p>
        </p:txBody>
      </p:sp>
      <p:cxnSp>
        <p:nvCxnSpPr>
          <p:cNvPr id="18" name="Rett pilkobling 17">
            <a:extLst>
              <a:ext uri="{FF2B5EF4-FFF2-40B4-BE49-F238E27FC236}">
                <a16:creationId xmlns:a16="http://schemas.microsoft.com/office/drawing/2014/main" id="{338B4E33-C6DA-4553-B2D9-CCC9AB64923A}"/>
              </a:ext>
            </a:extLst>
          </p:cNvPr>
          <p:cNvCxnSpPr>
            <a:cxnSpLocks/>
          </p:cNvCxnSpPr>
          <p:nvPr/>
        </p:nvCxnSpPr>
        <p:spPr>
          <a:xfrm flipV="1">
            <a:off x="8740502" y="3792848"/>
            <a:ext cx="727363" cy="1155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0" name="Picture 1" descr="&lt;Chart&gt;&lt;ImageInfo Version=&quot;5.22.410.0&quot; GUID=&quot;0918707abf1d4438b6ed892a3fb776f9&quot; DsId=&quot;ZARS059&quot; T1SubID=&quot;&quot; Width=&quot;544&quot; Height=&quot;456&quot; Format=&quot;emf&quot; ChartGroupUID=&quot;6823701a-84b8-44b3-bbbe-038bb4694d89&quot; GroupName=&quot;Kyrre&quot; ChartName=&quot;COVID 19 overview 16 mar 2020&quot; ChartStyleName=&quot;&quot; GroupNameEncoded=&quot;Kyrre&quot; ChartNameEncoded=&quot;COVID+19+overview+16+mar+2020&quot; ChartStyleNameEncoded=&quot;&quot; ShortCode=&quot;&quot; ChartOwner=&quot;ZARS059&quot; TemplateId=&quot;&quot; TemplateName=&quot;&quot; TemplateNameEncoded=&quot;&quot; EditionId=&quot;&quot; EditionGenerationDate=&quot;&quot; RefreshDate=&quot;15.10.2020 22:50:08&quot; ExportChartsIn=&quot;CurrentSlide&quot; ExportChartsTo=&quot; &quot; ExportChartAs=&quot; &quot; SpecifiedCellRow=&quot;0&quot; SpecifiedCellCol=&quot;0&quot; NoofColumns=&quot;1&quot; NoofChartPerPage=&quot;0&quot; SpaceBetweenCharts=&quot;0&quot; SpaceBetweenRowChart=&quot;0&quot; Transparent=&quot;0&quot; NoofRows=&quot;1&quot; LeftMargin=&quot;0&quot; RightMargin=&quot;0&quot; TopMargin=&quot;0&quot; FootMargin=&quot;0&quot; Orientation=&quot;landscape&quot; FileNameTemplate=&quot;&quot; ImageFileName=&quot;&quot; ChartTitle=&quot;Koronavirus globalt - antall smittede&quot; DoStretch=&quot;true&quot; Pr=&quot;&quot; RetrieveParams=&quot;&quot; /&gt;&lt;/Chart&gt;">
            <a:extLst>
              <a:ext uri="{FF2B5EF4-FFF2-40B4-BE49-F238E27FC236}">
                <a16:creationId xmlns:a16="http://schemas.microsoft.com/office/drawing/2014/main" id="{2AF876AC-FCB5-4866-B671-757FFB449D4D}"/>
              </a:ext>
            </a:extLst>
          </p:cNvPr>
          <p:cNvSpPr>
            <a:spLocks noGrp="1"/>
          </p:cNvSpPr>
          <p:nvPr>
            <p:ph sz="half" idx="1"/>
          </p:nvPr>
        </p:nvSpPr>
        <p:spPr>
          <a:xfrm>
            <a:off x="838200" y="1825625"/>
            <a:ext cx="5181600" cy="4351338"/>
          </a:xfrm>
          <a:blipFill>
            <a:blip r:embed="rId3"/>
            <a:stretch>
              <a:fillRect/>
            </a:stretch>
          </a:blipFill>
        </p:spPr>
        <p:txBody>
          <a:bodyPr/>
          <a:lstStyle/>
          <a:p>
            <a:pPr marL="0" indent="0">
              <a:buNone/>
            </a:pPr>
            <a:r>
              <a:rPr lang="nb-NO" dirty="0"/>
              <a:t> </a:t>
            </a:r>
          </a:p>
        </p:txBody>
      </p:sp>
      <p:cxnSp>
        <p:nvCxnSpPr>
          <p:cNvPr id="6" name="Rett linje 5">
            <a:extLst>
              <a:ext uri="{FF2B5EF4-FFF2-40B4-BE49-F238E27FC236}">
                <a16:creationId xmlns:a16="http://schemas.microsoft.com/office/drawing/2014/main" id="{802751B0-425E-4168-A43F-AAC9983327E0}"/>
              </a:ext>
            </a:extLst>
          </p:cNvPr>
          <p:cNvCxnSpPr/>
          <p:nvPr/>
        </p:nvCxnSpPr>
        <p:spPr>
          <a:xfrm>
            <a:off x="6652727" y="3359020"/>
            <a:ext cx="4329404" cy="0"/>
          </a:xfrm>
          <a:prstGeom prst="line">
            <a:avLst/>
          </a:prstGeom>
          <a:ln w="25400">
            <a:solidFill>
              <a:srgbClr val="92D05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011106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vert="horz" wrap="square" lIns="0" tIns="0" rIns="0" bIns="0" rtlCol="0" anchor="ctr" anchorCtr="0">
            <a:normAutofit/>
          </a:bodyPr>
          <a:lstStyle/>
          <a:p>
            <a:r>
              <a:rPr lang="nb-NO" sz="2933" dirty="0"/>
              <a:t>Norsk økonomi – kraftig nedgang og høy arbeidsledighet </a:t>
            </a:r>
            <a:r>
              <a:rPr lang="nb-NO" sz="2933" dirty="0" err="1"/>
              <a:t>ifm</a:t>
            </a:r>
            <a:r>
              <a:rPr lang="nb-NO" sz="2933" dirty="0"/>
              <a:t> korona, men har bedret seg noe fra bunnen i april</a:t>
            </a:r>
          </a:p>
        </p:txBody>
      </p:sp>
      <p:sp>
        <p:nvSpPr>
          <p:cNvPr id="12" name="Picture 1" descr="&lt;Chart&gt;&lt;ImageInfo Version=&quot;5.22.410.0&quot; GUID=&quot;7578328d694e4eeaa8ed36461bc87c5f&quot; DsId=&quot;ZARS059&quot; T1SubID=&quot;&quot; Width=&quot;544&quot; Height=&quot;456&quot; Format=&quot;emf&quot; ChartGroupUID=&quot;a2a7cdbc-f364-4388-8d2f-dc06a37ec512&quot; GroupName=&quot;Kyrre&quot; ChartName=&quot;NORWAY BUSINESS SURVEY STATISTICS NORWAY&quot; ChartStyleName=&quot;&quot; GroupNameEncoded=&quot;Kyrre&quot; ChartNameEncoded=&quot;NORWAY+BUSINESS+SURVEY+STATISTICS+NORWAY&quot; ChartStyleNameEncoded=&quot;&quot; ShortCode=&quot;&quot; ChartOwner=&quot;ZARS059&quot; TemplateId=&quot;&quot; TemplateName=&quot;&quot; TemplateNameEncoded=&quot;&quot; EditionId=&quot;&quot; EditionGenerationDate=&quot;&quot; RefreshDate=&quot;15.10.2020 22:50:09&quot; ExportChartsIn=&quot;CurrentSlide&quot; ExportChartsTo=&quot; &quot; ExportChartAs=&quot; &quot; SpecifiedCellRow=&quot;0&quot; SpecifiedCellCol=&quot;0&quot; NoofColumns=&quot;1&quot; NoofChartPerPage=&quot;0&quot; SpaceBetweenCharts=&quot;0&quot; SpaceBetweenRowChart=&quot;0&quot; Transparent=&quot;0&quot; NoofRows=&quot;1&quot; LeftMargin=&quot;0&quot; RightMargin=&quot;0&quot; TopMargin=&quot;0&quot; FootMargin=&quot;0&quot; Orientation=&quot;landscape&quot; FileNameTemplate=&quot;&quot; ImageFileName=&quot;&quot; ChartTitle=&quot;Norge. Utsikter blant bedriftene&quot; DoStretch=&quot;true&quot; Pr=&quot;&quot; RetrieveParams=&quot;&quot; /&gt;&lt;/Chart&gt;"/>
          <p:cNvSpPr>
            <a:spLocks noGrp="1"/>
          </p:cNvSpPr>
          <p:nvPr>
            <p:ph sz="half" idx="1"/>
          </p:nvPr>
        </p:nvSpPr>
        <p:spPr>
          <a:blipFill>
            <a:blip r:embed="rId2"/>
            <a:stretch>
              <a:fillRect/>
            </a:stretch>
          </a:blipFill>
        </p:spPr>
        <p:txBody>
          <a:bodyPr/>
          <a:lstStyle/>
          <a:p>
            <a:pPr marL="0" indent="0">
              <a:buNone/>
            </a:pPr>
            <a:r>
              <a:rPr lang="nb-NO" dirty="0"/>
              <a:t> </a:t>
            </a:r>
          </a:p>
        </p:txBody>
      </p:sp>
      <p:sp>
        <p:nvSpPr>
          <p:cNvPr id="18" name="Picture 2" descr="&lt;Chart&gt;&lt;ImageInfo Version=&quot;5.22.410.0&quot; GUID=&quot;981f123a430a4b3bb44b7064e9c44b0a&quot; DsId=&quot;ZARS059&quot; T1SubID=&quot;&quot; Width=&quot;544&quot; Height=&quot;456&quot; Format=&quot;emf&quot; ChartGroupUID=&quot;02c9f26b-a78b-4b0b-87e3-4e848affda59&quot; GroupName=&quot;Kyrre&quot; ChartName=&quot;NORWAY UNEMPLOYMENT RATE SEASONAL ADJUSTED&quot; ChartStyleName=&quot;&quot; GroupNameEncoded=&quot;Kyrre&quot; ChartNameEncoded=&quot;NORWAY+UNEMPLOYMENT+RATE+SEASONAL+ADJUSTED&quot; ChartStyleNameEncoded=&quot;&quot; ShortCode=&quot;&quot; ChartOwner=&quot;ZARS059&quot; TemplateId=&quot;&quot; TemplateName=&quot;&quot; TemplateNameEncoded=&quot;&quot; EditionId=&quot;&quot; EditionGenerationDate=&quot;&quot; RefreshDate=&quot;15.10.2020 22:50:08&quot; ExportChartsIn=&quot;CurrentSlide&quot; ExportChartsTo=&quot; &quot; ExportChartAs=&quot; &quot; SpecifiedCellRow=&quot;0&quot; SpecifiedCellCol=&quot;0&quot; NoofColumns=&quot;1&quot; NoofChartPerPage=&quot;0&quot; SpaceBetweenCharts=&quot;0&quot; SpaceBetweenRowChart=&quot;0&quot; Transparent=&quot;0&quot; NoofRows=&quot;1&quot; LeftMargin=&quot;0&quot; RightMargin=&quot;0&quot; TopMargin=&quot;0&quot; FootMargin=&quot;0&quot; Orientation=&quot;landscape&quot; FileNameTemplate=&quot;&quot; ImageFileName=&quot;&quot; ChartTitle=&quot;Norge. Arbeidsledighet (%). &quot; DoStretch=&quot;true&quot; Pr=&quot;&quot; RetrieveParams=&quot;&quot; /&gt;&lt;/Chart&gt;">
            <a:extLst>
              <a:ext uri="{FF2B5EF4-FFF2-40B4-BE49-F238E27FC236}">
                <a16:creationId xmlns:a16="http://schemas.microsoft.com/office/drawing/2014/main" id="{6869C848-8D36-4096-AB98-5028B9BC1335}"/>
              </a:ext>
            </a:extLst>
          </p:cNvPr>
          <p:cNvSpPr>
            <a:spLocks noGrp="1"/>
          </p:cNvSpPr>
          <p:nvPr>
            <p:ph sz="half" idx="2"/>
          </p:nvPr>
        </p:nvSpPr>
        <p:spPr>
          <a:blipFill>
            <a:blip r:embed="rId3"/>
            <a:stretch>
              <a:fillRect/>
            </a:stretch>
          </a:blipFill>
        </p:spPr>
        <p:txBody>
          <a:bodyPr>
            <a:noAutofit/>
          </a:bodyPr>
          <a:lstStyle/>
          <a:p>
            <a:pPr marL="0" indent="0">
              <a:buNone/>
            </a:pPr>
            <a:r>
              <a:rPr lang="nb-NO" sz="1200" dirty="0"/>
              <a:t> </a:t>
            </a:r>
          </a:p>
        </p:txBody>
      </p:sp>
      <p:sp>
        <p:nvSpPr>
          <p:cNvPr id="6" name="Plassholder for lysbildenummer 5"/>
          <p:cNvSpPr>
            <a:spLocks noGrp="1"/>
          </p:cNvSpPr>
          <p:nvPr>
            <p:ph type="sldNum" sz="quarter" idx="12"/>
          </p:nvPr>
        </p:nvSpPr>
        <p:spPr/>
        <p:txBody>
          <a:bodyPr/>
          <a:lstStyle/>
          <a:p>
            <a:fld id="{C8015E39-59DC-48A0-9676-AD2CAF5CD29F}" type="slidenum">
              <a:rPr lang="nb-NO" smtClean="0"/>
              <a:t>4</a:t>
            </a:fld>
            <a:endParaRPr lang="nb-NO"/>
          </a:p>
        </p:txBody>
      </p:sp>
      <p:sp>
        <p:nvSpPr>
          <p:cNvPr id="13" name="Rektangel 12"/>
          <p:cNvSpPr/>
          <p:nvPr/>
        </p:nvSpPr>
        <p:spPr>
          <a:xfrm>
            <a:off x="2004635" y="1508787"/>
            <a:ext cx="3323280" cy="318100"/>
          </a:xfrm>
          <a:prstGeom prst="rect">
            <a:avLst/>
          </a:prstGeom>
        </p:spPr>
        <p:txBody>
          <a:bodyPr wrap="square">
            <a:spAutoFit/>
          </a:bodyPr>
          <a:lstStyle/>
          <a:p>
            <a:pPr marL="228594" indent="-228594">
              <a:buFont typeface="Arial" panose="020B0604020202020204" pitchFamily="34" charset="0"/>
              <a:buChar char="•"/>
            </a:pPr>
            <a:endParaRPr lang="en-US" sz="1467" dirty="0">
              <a:solidFill>
                <a:schemeClr val="accent1"/>
              </a:solidFill>
            </a:endParaRPr>
          </a:p>
        </p:txBody>
      </p:sp>
      <p:sp>
        <p:nvSpPr>
          <p:cNvPr id="14" name="Rektangel 13"/>
          <p:cNvSpPr/>
          <p:nvPr/>
        </p:nvSpPr>
        <p:spPr>
          <a:xfrm>
            <a:off x="2207835" y="1711987"/>
            <a:ext cx="3323280" cy="318100"/>
          </a:xfrm>
          <a:prstGeom prst="rect">
            <a:avLst/>
          </a:prstGeom>
        </p:spPr>
        <p:txBody>
          <a:bodyPr wrap="square">
            <a:spAutoFit/>
          </a:bodyPr>
          <a:lstStyle/>
          <a:p>
            <a:pPr marL="228594" indent="-228594">
              <a:buFont typeface="Arial" panose="020B0604020202020204" pitchFamily="34" charset="0"/>
              <a:buChar char="•"/>
            </a:pPr>
            <a:endParaRPr lang="en-US" sz="1467" dirty="0">
              <a:solidFill>
                <a:schemeClr val="accent1"/>
              </a:solidFill>
            </a:endParaRPr>
          </a:p>
        </p:txBody>
      </p:sp>
      <p:sp>
        <p:nvSpPr>
          <p:cNvPr id="15" name="Rektangel 14"/>
          <p:cNvSpPr/>
          <p:nvPr/>
        </p:nvSpPr>
        <p:spPr>
          <a:xfrm>
            <a:off x="1971483" y="1652899"/>
            <a:ext cx="3836484" cy="318100"/>
          </a:xfrm>
          <a:prstGeom prst="rect">
            <a:avLst/>
          </a:prstGeom>
        </p:spPr>
        <p:txBody>
          <a:bodyPr wrap="square">
            <a:spAutoFit/>
          </a:bodyPr>
          <a:lstStyle/>
          <a:p>
            <a:pPr marL="228594" indent="-228594">
              <a:buFont typeface="Arial" panose="020B0604020202020204" pitchFamily="34" charset="0"/>
              <a:buChar char="•"/>
            </a:pPr>
            <a:endParaRPr lang="nb-NO" sz="1467" dirty="0">
              <a:solidFill>
                <a:schemeClr val="accent1"/>
              </a:solidFill>
            </a:endParaRPr>
          </a:p>
        </p:txBody>
      </p:sp>
      <p:sp>
        <p:nvSpPr>
          <p:cNvPr id="16" name="Rektangel 15"/>
          <p:cNvSpPr/>
          <p:nvPr/>
        </p:nvSpPr>
        <p:spPr>
          <a:xfrm>
            <a:off x="2174683" y="1856099"/>
            <a:ext cx="3836484" cy="318100"/>
          </a:xfrm>
          <a:prstGeom prst="rect">
            <a:avLst/>
          </a:prstGeom>
        </p:spPr>
        <p:txBody>
          <a:bodyPr wrap="square">
            <a:spAutoFit/>
          </a:bodyPr>
          <a:lstStyle/>
          <a:p>
            <a:pPr marL="228594" indent="-228594">
              <a:buFont typeface="Arial" panose="020B0604020202020204" pitchFamily="34" charset="0"/>
              <a:buChar char="•"/>
            </a:pPr>
            <a:endParaRPr lang="nb-NO" sz="1467" dirty="0">
              <a:solidFill>
                <a:schemeClr val="accent1"/>
              </a:solidFill>
            </a:endParaRPr>
          </a:p>
        </p:txBody>
      </p:sp>
    </p:spTree>
    <p:extLst>
      <p:ext uri="{BB962C8B-B14F-4D97-AF65-F5344CB8AC3E}">
        <p14:creationId xmlns:p14="http://schemas.microsoft.com/office/powerpoint/2010/main" val="21824845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88A8593-2961-462C-BAE6-32DBEADAD27F}"/>
              </a:ext>
            </a:extLst>
          </p:cNvPr>
          <p:cNvSpPr>
            <a:spLocks noGrp="1"/>
          </p:cNvSpPr>
          <p:nvPr>
            <p:ph type="title"/>
          </p:nvPr>
        </p:nvSpPr>
        <p:spPr>
          <a:xfrm>
            <a:off x="793662" y="386930"/>
            <a:ext cx="10066122" cy="1298448"/>
          </a:xfrm>
        </p:spPr>
        <p:txBody>
          <a:bodyPr vert="horz" lIns="91440" tIns="45720" rIns="91440" bIns="45720" rtlCol="0" anchor="b">
            <a:normAutofit/>
          </a:bodyPr>
          <a:lstStyle/>
          <a:p>
            <a:r>
              <a:rPr lang="en-US" sz="4800" dirty="0" err="1"/>
              <a:t>Høy</a:t>
            </a:r>
            <a:r>
              <a:rPr lang="en-US" sz="4800" dirty="0"/>
              <a:t> </a:t>
            </a:r>
            <a:r>
              <a:rPr lang="en-US" sz="4800" dirty="0" err="1"/>
              <a:t>arbeidsledighet</a:t>
            </a:r>
            <a:r>
              <a:rPr lang="en-US" sz="4800" dirty="0"/>
              <a:t> </a:t>
            </a:r>
            <a:r>
              <a:rPr lang="en-US" sz="4800" dirty="0" err="1"/>
              <a:t>og</a:t>
            </a:r>
            <a:r>
              <a:rPr lang="en-US" sz="4800" dirty="0"/>
              <a:t> store </a:t>
            </a:r>
            <a:r>
              <a:rPr lang="en-US" sz="4800" dirty="0" err="1"/>
              <a:t>forskjeller</a:t>
            </a:r>
            <a:endParaRPr lang="en-US" sz="4800" dirty="0"/>
          </a:p>
        </p:txBody>
      </p:sp>
      <p:sp>
        <p:nvSpPr>
          <p:cNvPr id="8" name="Plassholder for innhold 7">
            <a:extLst>
              <a:ext uri="{FF2B5EF4-FFF2-40B4-BE49-F238E27FC236}">
                <a16:creationId xmlns:a16="http://schemas.microsoft.com/office/drawing/2014/main" id="{23B4C1F0-3418-43A5-AEA5-290E41D4727B}"/>
              </a:ext>
            </a:extLst>
          </p:cNvPr>
          <p:cNvSpPr>
            <a:spLocks noGrp="1"/>
          </p:cNvSpPr>
          <p:nvPr>
            <p:ph sz="half" idx="1"/>
          </p:nvPr>
        </p:nvSpPr>
        <p:spPr>
          <a:xfrm>
            <a:off x="424878" y="2599509"/>
            <a:ext cx="5268465" cy="3639450"/>
          </a:xfrm>
        </p:spPr>
        <p:txBody>
          <a:bodyPr vert="horz" lIns="91440" tIns="45720" rIns="91440" bIns="45720" rtlCol="0" anchor="ctr">
            <a:noAutofit/>
          </a:bodyPr>
          <a:lstStyle/>
          <a:p>
            <a:r>
              <a:rPr lang="en-US" sz="1800" b="1" i="1" dirty="0"/>
              <a:t>Norge: </a:t>
            </a:r>
            <a:r>
              <a:rPr lang="en-US" sz="1800" b="1" i="1" dirty="0" err="1"/>
              <a:t>Helt</a:t>
            </a:r>
            <a:r>
              <a:rPr lang="en-US" sz="1800" b="1" i="1" dirty="0"/>
              <a:t> </a:t>
            </a:r>
            <a:r>
              <a:rPr lang="en-US" sz="1800" b="1" i="1" dirty="0" err="1"/>
              <a:t>ledige</a:t>
            </a:r>
            <a:r>
              <a:rPr lang="en-US" sz="1800" b="1" i="1" dirty="0"/>
              <a:t> 3,7% &amp; </a:t>
            </a:r>
            <a:r>
              <a:rPr lang="en-US" sz="1800" b="1" i="1" dirty="0" err="1"/>
              <a:t>delvis</a:t>
            </a:r>
            <a:r>
              <a:rPr lang="en-US" sz="1800" b="1" i="1" dirty="0"/>
              <a:t> </a:t>
            </a:r>
            <a:r>
              <a:rPr lang="en-US" sz="1800" b="1" i="1" dirty="0" err="1"/>
              <a:t>ledige</a:t>
            </a:r>
            <a:r>
              <a:rPr lang="en-US" sz="1800" b="1" i="1" dirty="0"/>
              <a:t> 2,8% </a:t>
            </a:r>
          </a:p>
          <a:p>
            <a:endParaRPr lang="en-US" sz="1800" dirty="0"/>
          </a:p>
          <a:p>
            <a:r>
              <a:rPr lang="en-US" sz="1800" dirty="0" err="1"/>
              <a:t>Offentlig</a:t>
            </a:r>
            <a:r>
              <a:rPr lang="en-US" sz="1800" dirty="0"/>
              <a:t> </a:t>
            </a:r>
            <a:r>
              <a:rPr lang="en-US" sz="1800" dirty="0" err="1"/>
              <a:t>sektor</a:t>
            </a:r>
            <a:r>
              <a:rPr lang="en-US" sz="1800" dirty="0"/>
              <a:t> </a:t>
            </a:r>
            <a:r>
              <a:rPr lang="en-US" sz="1800" dirty="0" err="1"/>
              <a:t>mellom</a:t>
            </a:r>
            <a:r>
              <a:rPr lang="en-US" sz="1800" dirty="0"/>
              <a:t> 1,2-2%  &amp; 0,9-1,5%</a:t>
            </a:r>
          </a:p>
          <a:p>
            <a:endParaRPr lang="en-US" sz="1800" dirty="0"/>
          </a:p>
          <a:p>
            <a:r>
              <a:rPr lang="en-US" sz="1800" dirty="0" err="1"/>
              <a:t>Bygg</a:t>
            </a:r>
            <a:r>
              <a:rPr lang="en-US" sz="1800" dirty="0"/>
              <a:t>/</a:t>
            </a:r>
            <a:r>
              <a:rPr lang="en-US" sz="1800" dirty="0" err="1"/>
              <a:t>anlegg</a:t>
            </a:r>
            <a:r>
              <a:rPr lang="en-US" sz="1800" dirty="0"/>
              <a:t> 4,2% &amp; 2,4%</a:t>
            </a:r>
          </a:p>
          <a:p>
            <a:endParaRPr lang="en-US" sz="1800" dirty="0"/>
          </a:p>
          <a:p>
            <a:r>
              <a:rPr lang="en-US" sz="1800" dirty="0" err="1"/>
              <a:t>Butikk</a:t>
            </a:r>
            <a:r>
              <a:rPr lang="en-US" sz="1800" dirty="0"/>
              <a:t>/</a:t>
            </a:r>
            <a:r>
              <a:rPr lang="en-US" sz="1800" dirty="0" err="1"/>
              <a:t>salg</a:t>
            </a:r>
            <a:r>
              <a:rPr lang="en-US" sz="1800" dirty="0"/>
              <a:t> 4,5% &amp; 3,4</a:t>
            </a:r>
          </a:p>
          <a:p>
            <a:endParaRPr lang="en-US" sz="1800" dirty="0"/>
          </a:p>
          <a:p>
            <a:r>
              <a:rPr lang="en-US" sz="1800" dirty="0" err="1"/>
              <a:t>Industri</a:t>
            </a:r>
            <a:r>
              <a:rPr lang="en-US" sz="1800" dirty="0"/>
              <a:t> 5,1% &amp; 3,7%</a:t>
            </a:r>
          </a:p>
          <a:p>
            <a:endParaRPr lang="en-US" sz="1800" dirty="0"/>
          </a:p>
          <a:p>
            <a:r>
              <a:rPr lang="en-US" sz="1800" dirty="0" err="1"/>
              <a:t>Reiseliv</a:t>
            </a:r>
            <a:r>
              <a:rPr lang="en-US" sz="1800" dirty="0"/>
              <a:t> </a:t>
            </a:r>
            <a:r>
              <a:rPr lang="en-US" sz="1800" dirty="0" err="1"/>
              <a:t>og</a:t>
            </a:r>
            <a:r>
              <a:rPr lang="en-US" sz="1800" dirty="0"/>
              <a:t> transport 8,2% &amp; 7,4%</a:t>
            </a:r>
          </a:p>
        </p:txBody>
      </p:sp>
      <p:pic>
        <p:nvPicPr>
          <p:cNvPr id="6" name="Plassholder for innhold 11">
            <a:extLst>
              <a:ext uri="{FF2B5EF4-FFF2-40B4-BE49-F238E27FC236}">
                <a16:creationId xmlns:a16="http://schemas.microsoft.com/office/drawing/2014/main" id="{0AACD9C6-002D-4F2F-924F-89434D21722A}"/>
              </a:ext>
            </a:extLst>
          </p:cNvPr>
          <p:cNvPicPr>
            <a:picLocks noGrp="1" noChangeAspect="1"/>
          </p:cNvPicPr>
          <p:nvPr>
            <p:ph sz="half" idx="2"/>
          </p:nvPr>
        </p:nvPicPr>
        <p:blipFill rotWithShape="1">
          <a:blip r:embed="rId2"/>
          <a:srcRect l="2936" r="-1" b="-1"/>
          <a:stretch/>
        </p:blipFill>
        <p:spPr>
          <a:xfrm>
            <a:off x="5911532" y="2484255"/>
            <a:ext cx="5150277" cy="3714244"/>
          </a:xfrm>
          <a:prstGeom prst="rect">
            <a:avLst/>
          </a:prstGeom>
        </p:spPr>
      </p:pic>
    </p:spTree>
    <p:extLst>
      <p:ext uri="{BB962C8B-B14F-4D97-AF65-F5344CB8AC3E}">
        <p14:creationId xmlns:p14="http://schemas.microsoft.com/office/powerpoint/2010/main" val="6597823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xEl>
                                              <p:pRg st="0" end="0"/>
                                            </p:txEl>
                                          </p:spTgt>
                                        </p:tgtEl>
                                        <p:attrNameLst>
                                          <p:attrName>style.visibility</p:attrName>
                                        </p:attrNameLst>
                                      </p:cBhvr>
                                      <p:to>
                                        <p:strVal val="visible"/>
                                      </p:to>
                                    </p:set>
                                    <p:animEffect transition="in" filter="fade">
                                      <p:cBhvr>
                                        <p:cTn id="12" dur="500"/>
                                        <p:tgtEl>
                                          <p:spTgt spid="8">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xEl>
                                              <p:pRg st="2" end="2"/>
                                            </p:txEl>
                                          </p:spTgt>
                                        </p:tgtEl>
                                        <p:attrNameLst>
                                          <p:attrName>style.visibility</p:attrName>
                                        </p:attrNameLst>
                                      </p:cBhvr>
                                      <p:to>
                                        <p:strVal val="visible"/>
                                      </p:to>
                                    </p:set>
                                    <p:animEffect transition="in" filter="fade">
                                      <p:cBhvr>
                                        <p:cTn id="17" dur="500"/>
                                        <p:tgtEl>
                                          <p:spTgt spid="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8">
                                            <p:txEl>
                                              <p:pRg st="4" end="4"/>
                                            </p:txEl>
                                          </p:spTgt>
                                        </p:tgtEl>
                                        <p:attrNameLst>
                                          <p:attrName>style.visibility</p:attrName>
                                        </p:attrNameLst>
                                      </p:cBhvr>
                                      <p:to>
                                        <p:strVal val="visible"/>
                                      </p:to>
                                    </p:set>
                                    <p:animEffect transition="in" filter="fade">
                                      <p:cBhvr>
                                        <p:cTn id="22" dur="500"/>
                                        <p:tgtEl>
                                          <p:spTgt spid="8">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8">
                                            <p:txEl>
                                              <p:pRg st="6" end="6"/>
                                            </p:txEl>
                                          </p:spTgt>
                                        </p:tgtEl>
                                        <p:attrNameLst>
                                          <p:attrName>style.visibility</p:attrName>
                                        </p:attrNameLst>
                                      </p:cBhvr>
                                      <p:to>
                                        <p:strVal val="visible"/>
                                      </p:to>
                                    </p:set>
                                    <p:animEffect transition="in" filter="fade">
                                      <p:cBhvr>
                                        <p:cTn id="27" dur="500"/>
                                        <p:tgtEl>
                                          <p:spTgt spid="8">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8">
                                            <p:txEl>
                                              <p:pRg st="8" end="8"/>
                                            </p:txEl>
                                          </p:spTgt>
                                        </p:tgtEl>
                                        <p:attrNameLst>
                                          <p:attrName>style.visibility</p:attrName>
                                        </p:attrNameLst>
                                      </p:cBhvr>
                                      <p:to>
                                        <p:strVal val="visible"/>
                                      </p:to>
                                    </p:set>
                                    <p:animEffect transition="in" filter="fade">
                                      <p:cBhvr>
                                        <p:cTn id="32" dur="500"/>
                                        <p:tgtEl>
                                          <p:spTgt spid="8">
                                            <p:txEl>
                                              <p:pRg st="8" end="8"/>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8">
                                            <p:txEl>
                                              <p:pRg st="10" end="10"/>
                                            </p:txEl>
                                          </p:spTgt>
                                        </p:tgtEl>
                                        <p:attrNameLst>
                                          <p:attrName>style.visibility</p:attrName>
                                        </p:attrNameLst>
                                      </p:cBhvr>
                                      <p:to>
                                        <p:strVal val="visible"/>
                                      </p:to>
                                    </p:set>
                                    <p:animEffect transition="in" filter="fade">
                                      <p:cBhvr>
                                        <p:cTn id="37" dur="500"/>
                                        <p:tgtEl>
                                          <p:spTgt spid="8">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Down Arrow 7">
            <a:extLst>
              <a:ext uri="{FF2B5EF4-FFF2-40B4-BE49-F238E27FC236}">
                <a16:creationId xmlns:a16="http://schemas.microsoft.com/office/drawing/2014/main" id="{73DE2CFE-42F2-48F0-8706-5264E012B1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288521" y="381403"/>
            <a:ext cx="2200313" cy="3342508"/>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tel 1">
            <a:extLst>
              <a:ext uri="{FF2B5EF4-FFF2-40B4-BE49-F238E27FC236}">
                <a16:creationId xmlns:a16="http://schemas.microsoft.com/office/drawing/2014/main" id="{9A807E4B-91AE-4220-B3EE-0489478A5B35}"/>
              </a:ext>
            </a:extLst>
          </p:cNvPr>
          <p:cNvSpPr>
            <a:spLocks noGrp="1"/>
          </p:cNvSpPr>
          <p:nvPr>
            <p:ph type="title"/>
          </p:nvPr>
        </p:nvSpPr>
        <p:spPr>
          <a:xfrm>
            <a:off x="966952" y="1204108"/>
            <a:ext cx="2669406" cy="1781175"/>
          </a:xfrm>
        </p:spPr>
        <p:txBody>
          <a:bodyPr vert="horz" lIns="91440" tIns="45720" rIns="91440" bIns="45720" rtlCol="0" anchor="ctr">
            <a:normAutofit/>
          </a:bodyPr>
          <a:lstStyle/>
          <a:p>
            <a:r>
              <a:rPr lang="en-US" sz="3000" kern="1200">
                <a:solidFill>
                  <a:srgbClr val="FFFFFF"/>
                </a:solidFill>
                <a:latin typeface="+mj-lt"/>
                <a:ea typeface="+mj-ea"/>
                <a:cs typeface="+mj-cs"/>
              </a:rPr>
              <a:t>Noen faktorer demper nedturen i Norge</a:t>
            </a:r>
          </a:p>
        </p:txBody>
      </p:sp>
      <p:sp>
        <p:nvSpPr>
          <p:cNvPr id="3" name="Plassholder for innhold 2">
            <a:extLst>
              <a:ext uri="{FF2B5EF4-FFF2-40B4-BE49-F238E27FC236}">
                <a16:creationId xmlns:a16="http://schemas.microsoft.com/office/drawing/2014/main" id="{F27ABB6E-9A89-4B9D-A7A7-69B9350FA5FC}"/>
              </a:ext>
            </a:extLst>
          </p:cNvPr>
          <p:cNvSpPr>
            <a:spLocks noGrp="1"/>
          </p:cNvSpPr>
          <p:nvPr>
            <p:ph sz="half" idx="1"/>
          </p:nvPr>
        </p:nvSpPr>
        <p:spPr>
          <a:xfrm>
            <a:off x="4660900" y="952500"/>
            <a:ext cx="3200400" cy="4826000"/>
          </a:xfrm>
        </p:spPr>
        <p:txBody>
          <a:bodyPr wrap="square" anchor="t">
            <a:normAutofit/>
          </a:bodyPr>
          <a:lstStyle/>
          <a:p>
            <a:r>
              <a:rPr lang="nb-NO" sz="1500" dirty="0"/>
              <a:t> Støttetiltak og økt oljepengebruk</a:t>
            </a:r>
          </a:p>
          <a:p>
            <a:endParaRPr lang="nb-NO" sz="1500" dirty="0"/>
          </a:p>
          <a:p>
            <a:r>
              <a:rPr lang="nb-NO" sz="1500" dirty="0"/>
              <a:t>Styringsrente ned fra 1,5 til 0%</a:t>
            </a:r>
          </a:p>
          <a:p>
            <a:endParaRPr lang="nb-NO" sz="1500" dirty="0"/>
          </a:p>
          <a:p>
            <a:r>
              <a:rPr lang="nb-NO" sz="1500" dirty="0"/>
              <a:t>Kronekursen har svekket seg</a:t>
            </a:r>
          </a:p>
          <a:p>
            <a:endParaRPr lang="nb-NO" sz="1500" dirty="0"/>
          </a:p>
          <a:p>
            <a:r>
              <a:rPr lang="nb-NO" sz="1500" dirty="0"/>
              <a:t>Vareforbruk i Norge løftes av mindre i utlandet, lav rente og mindre på tjenester</a:t>
            </a:r>
          </a:p>
          <a:p>
            <a:endParaRPr lang="nb-NO" sz="1500" dirty="0"/>
          </a:p>
          <a:p>
            <a:r>
              <a:rPr lang="nb-NO" sz="1500" dirty="0"/>
              <a:t>Bedriftene omstiller seg</a:t>
            </a:r>
          </a:p>
          <a:p>
            <a:endParaRPr lang="nb-NO" sz="1500" dirty="0"/>
          </a:p>
          <a:p>
            <a:r>
              <a:rPr lang="nb-NO" sz="1500" dirty="0"/>
              <a:t>Oljepris kommet opp til 40-45 USD/fat (lavere enn før korona)</a:t>
            </a:r>
          </a:p>
        </p:txBody>
      </p:sp>
      <p:sp>
        <p:nvSpPr>
          <p:cNvPr id="4" name="Plassholder for innhold 3">
            <a:extLst>
              <a:ext uri="{FF2B5EF4-FFF2-40B4-BE49-F238E27FC236}">
                <a16:creationId xmlns:a16="http://schemas.microsoft.com/office/drawing/2014/main" id="{8F075B33-4C26-453C-969C-08BACBFE6F1C}"/>
              </a:ext>
            </a:extLst>
          </p:cNvPr>
          <p:cNvSpPr>
            <a:spLocks noGrp="1"/>
          </p:cNvSpPr>
          <p:nvPr>
            <p:ph sz="half" idx="2"/>
          </p:nvPr>
        </p:nvSpPr>
        <p:spPr>
          <a:xfrm>
            <a:off x="7912100" y="952500"/>
            <a:ext cx="3632200" cy="4826000"/>
          </a:xfrm>
        </p:spPr>
        <p:txBody>
          <a:bodyPr wrap="square" anchor="t">
            <a:normAutofit/>
          </a:bodyPr>
          <a:lstStyle/>
          <a:p>
            <a:r>
              <a:rPr lang="nb-NO" sz="2000" dirty="0"/>
              <a:t>Siden renten er null kommer det trolig ikke mer stimulans gjennom rentenedgang</a:t>
            </a:r>
          </a:p>
          <a:p>
            <a:endParaRPr lang="nb-NO" sz="2000" dirty="0"/>
          </a:p>
          <a:p>
            <a:r>
              <a:rPr lang="nb-NO" sz="2000" dirty="0"/>
              <a:t>Finanspolitikken må bære et større ansvar enn normalt for å styre aktivitet og sysselsetting</a:t>
            </a:r>
          </a:p>
          <a:p>
            <a:endParaRPr lang="nb-NO" sz="2000" dirty="0"/>
          </a:p>
          <a:p>
            <a:r>
              <a:rPr lang="nb-NO" sz="2000" dirty="0"/>
              <a:t>Tiltak i 2020 har kostet mindre enn anslått og i statsbudsjettet foreslås å bruke 3,0% av oljefondet i 2021 </a:t>
            </a:r>
            <a:r>
              <a:rPr lang="nb-NO" sz="2000" dirty="0" err="1"/>
              <a:t>vs</a:t>
            </a:r>
            <a:r>
              <a:rPr lang="nb-NO" sz="2000" dirty="0"/>
              <a:t> 3,9% i 2020</a:t>
            </a:r>
          </a:p>
        </p:txBody>
      </p:sp>
    </p:spTree>
    <p:extLst>
      <p:ext uri="{BB962C8B-B14F-4D97-AF65-F5344CB8AC3E}">
        <p14:creationId xmlns:p14="http://schemas.microsoft.com/office/powerpoint/2010/main" val="31708099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500"/>
                                        <p:tgtEl>
                                          <p:spTgt spid="3">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animEffect transition="in" filter="fade">
                                      <p:cBhvr>
                                        <p:cTn id="27" dur="500"/>
                                        <p:tgtEl>
                                          <p:spTgt spid="3">
                                            <p:txEl>
                                              <p:pRg st="8" end="8"/>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10" end="10"/>
                                            </p:txEl>
                                          </p:spTgt>
                                        </p:tgtEl>
                                        <p:attrNameLst>
                                          <p:attrName>style.visibility</p:attrName>
                                        </p:attrNameLst>
                                      </p:cBhvr>
                                      <p:to>
                                        <p:strVal val="visible"/>
                                      </p:to>
                                    </p:set>
                                    <p:animEffect transition="in" filter="fade">
                                      <p:cBhvr>
                                        <p:cTn id="32" dur="500"/>
                                        <p:tgtEl>
                                          <p:spTgt spid="3">
                                            <p:txEl>
                                              <p:pRg st="10" end="1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
                                            <p:txEl>
                                              <p:pRg st="0" end="0"/>
                                            </p:txEl>
                                          </p:spTgt>
                                        </p:tgtEl>
                                        <p:attrNameLst>
                                          <p:attrName>style.visibility</p:attrName>
                                        </p:attrNameLst>
                                      </p:cBhvr>
                                      <p:to>
                                        <p:strVal val="visible"/>
                                      </p:to>
                                    </p:set>
                                    <p:animEffect transition="in" filter="fade">
                                      <p:cBhvr>
                                        <p:cTn id="37" dur="500"/>
                                        <p:tgtEl>
                                          <p:spTgt spid="4">
                                            <p:txEl>
                                              <p:pRg st="0" end="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4">
                                            <p:txEl>
                                              <p:pRg st="2" end="2"/>
                                            </p:txEl>
                                          </p:spTgt>
                                        </p:tgtEl>
                                        <p:attrNameLst>
                                          <p:attrName>style.visibility</p:attrName>
                                        </p:attrNameLst>
                                      </p:cBhvr>
                                      <p:to>
                                        <p:strVal val="visible"/>
                                      </p:to>
                                    </p:set>
                                    <p:animEffect transition="in" filter="fade">
                                      <p:cBhvr>
                                        <p:cTn id="42" dur="500"/>
                                        <p:tgtEl>
                                          <p:spTgt spid="4">
                                            <p:txEl>
                                              <p:pRg st="2" end="2"/>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4">
                                            <p:txEl>
                                              <p:pRg st="4" end="4"/>
                                            </p:txEl>
                                          </p:spTgt>
                                        </p:tgtEl>
                                        <p:attrNameLst>
                                          <p:attrName>style.visibility</p:attrName>
                                        </p:attrNameLst>
                                      </p:cBhvr>
                                      <p:to>
                                        <p:strVal val="visible"/>
                                      </p:to>
                                    </p:set>
                                    <p:animEffect transition="in" filter="fade">
                                      <p:cBhvr>
                                        <p:cTn id="47"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Bilde 3" descr="Et bilde som inneholder utendørs, gress, fjell, beite&#10;&#10;Automatisk generert beskrivelse">
            <a:extLst>
              <a:ext uri="{FF2B5EF4-FFF2-40B4-BE49-F238E27FC236}">
                <a16:creationId xmlns:a16="http://schemas.microsoft.com/office/drawing/2014/main" id="{1D48771C-E82D-44BD-A126-718C874FB3BE}"/>
              </a:ext>
            </a:extLst>
          </p:cNvPr>
          <p:cNvPicPr>
            <a:picLocks noChangeAspect="1"/>
          </p:cNvPicPr>
          <p:nvPr/>
        </p:nvPicPr>
        <p:blipFill rotWithShape="1">
          <a:blip r:embed="rId2">
            <a:extLst>
              <a:ext uri="{28A0092B-C50C-407E-A947-70E740481C1C}">
                <a14:useLocalDpi xmlns:a14="http://schemas.microsoft.com/office/drawing/2010/main" val="0"/>
              </a:ext>
            </a:extLst>
          </a:blip>
          <a:srcRect t="6265"/>
          <a:stretch/>
        </p:blipFill>
        <p:spPr>
          <a:xfrm>
            <a:off x="0" y="0"/>
            <a:ext cx="12192000" cy="6858000"/>
          </a:xfrm>
          <a:prstGeom prst="rect">
            <a:avLst/>
          </a:prstGeom>
        </p:spPr>
      </p:pic>
      <p:sp>
        <p:nvSpPr>
          <p:cNvPr id="14" name="TekstSylinder 13">
            <a:extLst>
              <a:ext uri="{FF2B5EF4-FFF2-40B4-BE49-F238E27FC236}">
                <a16:creationId xmlns:a16="http://schemas.microsoft.com/office/drawing/2014/main" id="{95F099D3-CBB7-4D41-BBFD-1202F581790D}"/>
              </a:ext>
            </a:extLst>
          </p:cNvPr>
          <p:cNvSpPr txBox="1"/>
          <p:nvPr/>
        </p:nvSpPr>
        <p:spPr>
          <a:xfrm>
            <a:off x="330869" y="4507833"/>
            <a:ext cx="4385510" cy="2178718"/>
          </a:xfrm>
          <a:prstGeom prst="ellipse">
            <a:avLst/>
          </a:prstGeom>
          <a:solidFill>
            <a:srgbClr val="005AA4"/>
          </a:solidFill>
          <a:ln w="174625" cmpd="thinThick">
            <a:solidFill>
              <a:srgbClr val="005AA4"/>
            </a:solidFill>
          </a:ln>
        </p:spPr>
        <p:txBody>
          <a:bodyPr vert="horz" lIns="91440" tIns="45720" rIns="91440" bIns="45720" rtlCol="0" anchor="ctr">
            <a:normAutofit/>
          </a:bodyPr>
          <a:lstStyle/>
          <a:p>
            <a:pPr algn="ctr">
              <a:lnSpc>
                <a:spcPct val="90000"/>
              </a:lnSpc>
              <a:spcBef>
                <a:spcPct val="0"/>
              </a:spcBef>
              <a:spcAft>
                <a:spcPts val="600"/>
              </a:spcAft>
            </a:pPr>
            <a:endParaRPr lang="en-US" sz="2800" b="1" dirty="0">
              <a:solidFill>
                <a:srgbClr val="FFFFFF"/>
              </a:solidFill>
              <a:ea typeface="+mj-ea"/>
              <a:cs typeface="+mj-cs"/>
            </a:endParaRPr>
          </a:p>
        </p:txBody>
      </p:sp>
      <p:sp>
        <p:nvSpPr>
          <p:cNvPr id="7" name="Plassholder for tekst 13">
            <a:extLst>
              <a:ext uri="{FF2B5EF4-FFF2-40B4-BE49-F238E27FC236}">
                <a16:creationId xmlns:a16="http://schemas.microsoft.com/office/drawing/2014/main" id="{BFF16605-543E-43FA-BF43-78C30908EA38}"/>
              </a:ext>
            </a:extLst>
          </p:cNvPr>
          <p:cNvSpPr txBox="1">
            <a:spLocks/>
          </p:cNvSpPr>
          <p:nvPr/>
        </p:nvSpPr>
        <p:spPr>
          <a:xfrm>
            <a:off x="1878417" y="6197561"/>
            <a:ext cx="1290413" cy="383143"/>
          </a:xfrm>
          <a:prstGeom prst="rect">
            <a:avLst/>
          </a:prstGeom>
          <a:blipFill dpi="0" rotWithShape="1">
            <a:blip r:embed="rId3"/>
            <a:srcRect/>
            <a:stretch>
              <a:fillRect/>
            </a:stretch>
          </a:blipFill>
        </p:spPr>
        <p:txBody>
          <a:bodyPr/>
          <a:lstStyle>
            <a:lvl1pPr marL="311969" indent="-311969" algn="l" defTabSz="609306" rtl="0" eaLnBrk="1" latinLnBrk="0" hangingPunct="1">
              <a:lnSpc>
                <a:spcPct val="100000"/>
              </a:lnSpc>
              <a:spcBef>
                <a:spcPts val="400"/>
              </a:spcBef>
              <a:spcAft>
                <a:spcPts val="400"/>
              </a:spcAft>
              <a:buClrTx/>
              <a:buFont typeface="Arial" panose="020B0604020202020204" pitchFamily="34" charset="0"/>
              <a:buChar char="•"/>
              <a:defRPr sz="100" kern="1200">
                <a:solidFill>
                  <a:srgbClr val="000000"/>
                </a:solidFill>
                <a:latin typeface="+mn-lt"/>
                <a:ea typeface="+mn-ea"/>
                <a:cs typeface="+mn-cs"/>
              </a:defRPr>
            </a:lvl1pPr>
            <a:lvl2pPr marL="538638" indent="-143919" algn="l" defTabSz="609306" rtl="0" eaLnBrk="1" latinLnBrk="0" hangingPunct="1">
              <a:lnSpc>
                <a:spcPct val="100000"/>
              </a:lnSpc>
              <a:spcBef>
                <a:spcPts val="400"/>
              </a:spcBef>
              <a:spcAft>
                <a:spcPts val="400"/>
              </a:spcAft>
              <a:buClrTx/>
              <a:buFont typeface="Calibri" panose="020F0502020204030204" pitchFamily="34" charset="0"/>
              <a:buChar char="‐"/>
              <a:defRPr sz="100" kern="1200">
                <a:solidFill>
                  <a:srgbClr val="000000"/>
                </a:solidFill>
                <a:latin typeface="+mn-lt"/>
                <a:ea typeface="+mn-ea"/>
                <a:cs typeface="+mn-cs"/>
              </a:defRPr>
            </a:lvl2pPr>
            <a:lvl3pPr marL="779914" indent="-143919" algn="l" defTabSz="609306" rtl="0" eaLnBrk="1" latinLnBrk="0" hangingPunct="1">
              <a:lnSpc>
                <a:spcPct val="100000"/>
              </a:lnSpc>
              <a:spcBef>
                <a:spcPts val="400"/>
              </a:spcBef>
              <a:spcAft>
                <a:spcPts val="400"/>
              </a:spcAft>
              <a:buClrTx/>
              <a:buFont typeface="Calibri" panose="020F0502020204030204" pitchFamily="34" charset="0"/>
              <a:buChar char="‐"/>
              <a:defRPr sz="100" kern="1200">
                <a:solidFill>
                  <a:srgbClr val="000000"/>
                </a:solidFill>
                <a:latin typeface="+mn-lt"/>
                <a:ea typeface="+mn-ea"/>
                <a:cs typeface="+mn-cs"/>
              </a:defRPr>
            </a:lvl3pPr>
            <a:lvl4pPr marL="1077276" indent="-143919" algn="l" defTabSz="609306" rtl="0" eaLnBrk="1" latinLnBrk="0" hangingPunct="1">
              <a:lnSpc>
                <a:spcPct val="100000"/>
              </a:lnSpc>
              <a:spcBef>
                <a:spcPts val="400"/>
              </a:spcBef>
              <a:spcAft>
                <a:spcPts val="400"/>
              </a:spcAft>
              <a:buClrTx/>
              <a:buFont typeface="Calibri" panose="020F0502020204030204" pitchFamily="34" charset="0"/>
              <a:buChar char="‐"/>
              <a:defRPr sz="100" kern="1200">
                <a:solidFill>
                  <a:srgbClr val="000000"/>
                </a:solidFill>
                <a:latin typeface="+mn-lt"/>
                <a:ea typeface="+mn-ea"/>
                <a:cs typeface="+mn-cs"/>
              </a:defRPr>
            </a:lvl4pPr>
            <a:lvl5pPr marL="1374638" indent="-143919" algn="l" defTabSz="609306" rtl="0" eaLnBrk="1" latinLnBrk="0" hangingPunct="1">
              <a:lnSpc>
                <a:spcPct val="100000"/>
              </a:lnSpc>
              <a:spcBef>
                <a:spcPts val="400"/>
              </a:spcBef>
              <a:spcAft>
                <a:spcPts val="400"/>
              </a:spcAft>
              <a:buClrTx/>
              <a:buFont typeface="Calibri" panose="020F0502020204030204" pitchFamily="34" charset="0"/>
              <a:buChar char="‐"/>
              <a:defRPr sz="100" kern="1200">
                <a:solidFill>
                  <a:srgbClr val="000000"/>
                </a:solidFill>
                <a:latin typeface="+mn-lt"/>
                <a:ea typeface="+mn-ea"/>
                <a:cs typeface="+mn-cs"/>
              </a:defRPr>
            </a:lvl5pPr>
            <a:lvl6pPr marL="1675591" indent="-152327" algn="l" defTabSz="609306" rtl="0" eaLnBrk="1" latinLnBrk="0" hangingPunct="1">
              <a:lnSpc>
                <a:spcPct val="90000"/>
              </a:lnSpc>
              <a:spcBef>
                <a:spcPts val="334"/>
              </a:spcBef>
              <a:buFont typeface="Arial" panose="020B0604020202020204" pitchFamily="34" charset="0"/>
              <a:buChar char="•"/>
              <a:defRPr sz="1267" kern="1200">
                <a:solidFill>
                  <a:schemeClr val="tx1"/>
                </a:solidFill>
                <a:latin typeface="+mn-lt"/>
                <a:ea typeface="+mn-ea"/>
                <a:cs typeface="+mn-cs"/>
              </a:defRPr>
            </a:lvl6pPr>
            <a:lvl7pPr marL="1980244" indent="-152327" algn="l" defTabSz="609306" rtl="0" eaLnBrk="1" latinLnBrk="0" hangingPunct="1">
              <a:lnSpc>
                <a:spcPct val="90000"/>
              </a:lnSpc>
              <a:spcBef>
                <a:spcPts val="334"/>
              </a:spcBef>
              <a:buFont typeface="Arial" panose="020B0604020202020204" pitchFamily="34" charset="0"/>
              <a:buChar char="•"/>
              <a:defRPr sz="1267" kern="1200">
                <a:solidFill>
                  <a:schemeClr val="tx1"/>
                </a:solidFill>
                <a:latin typeface="+mn-lt"/>
                <a:ea typeface="+mn-ea"/>
                <a:cs typeface="+mn-cs"/>
              </a:defRPr>
            </a:lvl7pPr>
            <a:lvl8pPr marL="2284893" indent="-152327" algn="l" defTabSz="609306" rtl="0" eaLnBrk="1" latinLnBrk="0" hangingPunct="1">
              <a:lnSpc>
                <a:spcPct val="90000"/>
              </a:lnSpc>
              <a:spcBef>
                <a:spcPts val="334"/>
              </a:spcBef>
              <a:buFont typeface="Arial" panose="020B0604020202020204" pitchFamily="34" charset="0"/>
              <a:buChar char="•"/>
              <a:defRPr sz="1267" kern="1200">
                <a:solidFill>
                  <a:schemeClr val="tx1"/>
                </a:solidFill>
                <a:latin typeface="+mn-lt"/>
                <a:ea typeface="+mn-ea"/>
                <a:cs typeface="+mn-cs"/>
              </a:defRPr>
            </a:lvl8pPr>
            <a:lvl9pPr marL="2589547" indent="-152327" algn="l" defTabSz="609306" rtl="0" eaLnBrk="1" latinLnBrk="0" hangingPunct="1">
              <a:lnSpc>
                <a:spcPct val="90000"/>
              </a:lnSpc>
              <a:spcBef>
                <a:spcPts val="334"/>
              </a:spcBef>
              <a:buFont typeface="Arial" panose="020B0604020202020204" pitchFamily="34" charset="0"/>
              <a:buChar char="•"/>
              <a:defRPr sz="1267" kern="1200">
                <a:solidFill>
                  <a:schemeClr val="tx1"/>
                </a:solidFill>
                <a:latin typeface="+mn-lt"/>
                <a:ea typeface="+mn-ea"/>
                <a:cs typeface="+mn-cs"/>
              </a:defRPr>
            </a:lvl9pPr>
          </a:lstStyle>
          <a:p>
            <a:r>
              <a:rPr lang="nb-NO"/>
              <a:t> </a:t>
            </a:r>
          </a:p>
        </p:txBody>
      </p:sp>
      <p:sp>
        <p:nvSpPr>
          <p:cNvPr id="5" name="TekstSylinder 4">
            <a:extLst>
              <a:ext uri="{FF2B5EF4-FFF2-40B4-BE49-F238E27FC236}">
                <a16:creationId xmlns:a16="http://schemas.microsoft.com/office/drawing/2014/main" id="{50297387-B983-444C-A7FB-8FB20551F393}"/>
              </a:ext>
            </a:extLst>
          </p:cNvPr>
          <p:cNvSpPr txBox="1"/>
          <p:nvPr/>
        </p:nvSpPr>
        <p:spPr>
          <a:xfrm>
            <a:off x="928438" y="4963667"/>
            <a:ext cx="3629525" cy="1246495"/>
          </a:xfrm>
          <a:prstGeom prst="rect">
            <a:avLst/>
          </a:prstGeom>
          <a:noFill/>
        </p:spPr>
        <p:txBody>
          <a:bodyPr wrap="square" rtlCol="0">
            <a:spAutoFit/>
          </a:bodyPr>
          <a:lstStyle/>
          <a:p>
            <a:r>
              <a:rPr lang="nb-NO" sz="2500" b="1" dirty="0">
                <a:solidFill>
                  <a:schemeClr val="bg1"/>
                </a:solidFill>
              </a:rPr>
              <a:t>Fall i aktivitet, betydelig usikkerhet og lave forventninger for 2021</a:t>
            </a:r>
          </a:p>
        </p:txBody>
      </p:sp>
    </p:spTree>
    <p:extLst>
      <p:ext uri="{BB962C8B-B14F-4D97-AF65-F5344CB8AC3E}">
        <p14:creationId xmlns:p14="http://schemas.microsoft.com/office/powerpoint/2010/main" val="26663193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9" name="Bilde 8" descr="Et bilde som inneholder person, mann, utendørs, har på seg&#10;&#10;Automatisk generert beskrivelse">
            <a:extLst>
              <a:ext uri="{FF2B5EF4-FFF2-40B4-BE49-F238E27FC236}">
                <a16:creationId xmlns:a16="http://schemas.microsoft.com/office/drawing/2014/main" id="{1B7D1A41-0D0F-4F4D-9D38-5F8CFF04192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98187" y="502023"/>
            <a:ext cx="4620804" cy="3080084"/>
          </a:xfrm>
          <a:prstGeom prst="rect">
            <a:avLst/>
          </a:prstGeom>
        </p:spPr>
      </p:pic>
      <p:sp>
        <p:nvSpPr>
          <p:cNvPr id="21" name="Tittel 4"/>
          <p:cNvSpPr>
            <a:spLocks noGrp="1"/>
          </p:cNvSpPr>
          <p:nvPr>
            <p:ph type="title"/>
          </p:nvPr>
        </p:nvSpPr>
        <p:spPr>
          <a:xfrm>
            <a:off x="293419" y="132227"/>
            <a:ext cx="5385486" cy="739592"/>
          </a:xfrm>
        </p:spPr>
        <p:txBody>
          <a:bodyPr>
            <a:noAutofit/>
          </a:bodyPr>
          <a:lstStyle/>
          <a:p>
            <a:r>
              <a:rPr lang="nb-NO" sz="2800" dirty="0">
                <a:solidFill>
                  <a:schemeClr val="accent1"/>
                </a:solidFill>
                <a:latin typeface="+mn-lt"/>
              </a:rPr>
              <a:t>Fall i aktivitet, betydelig usikkerhet og lave forventninger for 2021</a:t>
            </a:r>
          </a:p>
        </p:txBody>
      </p:sp>
      <p:sp>
        <p:nvSpPr>
          <p:cNvPr id="3" name="Plassholder for lysbildenummer 2">
            <a:extLst>
              <a:ext uri="{FF2B5EF4-FFF2-40B4-BE49-F238E27FC236}">
                <a16:creationId xmlns:a16="http://schemas.microsoft.com/office/drawing/2014/main" id="{5077FB04-FAD9-4746-B7D2-0FE1FEAC19D4}"/>
              </a:ext>
            </a:extLst>
          </p:cNvPr>
          <p:cNvSpPr>
            <a:spLocks noGrp="1"/>
          </p:cNvSpPr>
          <p:nvPr>
            <p:ph type="sldNum" sz="quarter" idx="12"/>
          </p:nvPr>
        </p:nvSpPr>
        <p:spPr/>
        <p:txBody>
          <a:bodyPr/>
          <a:lstStyle/>
          <a:p>
            <a:fld id="{C8015E39-59DC-48A0-9676-AD2CAF5CD29F}" type="slidenum">
              <a:rPr lang="nb-NO" smtClean="0">
                <a:solidFill>
                  <a:prstClr val="white"/>
                </a:solidFill>
              </a:rPr>
              <a:pPr/>
              <a:t>8</a:t>
            </a:fld>
            <a:endParaRPr lang="nb-NO">
              <a:solidFill>
                <a:prstClr val="white"/>
              </a:solidFill>
            </a:endParaRPr>
          </a:p>
        </p:txBody>
      </p:sp>
      <p:sp>
        <p:nvSpPr>
          <p:cNvPr id="8" name="Ellipse 7">
            <a:extLst>
              <a:ext uri="{FF2B5EF4-FFF2-40B4-BE49-F238E27FC236}">
                <a16:creationId xmlns:a16="http://schemas.microsoft.com/office/drawing/2014/main" id="{BF630C41-108F-4DF3-9FAA-E38C5EF58A4B}"/>
              </a:ext>
            </a:extLst>
          </p:cNvPr>
          <p:cNvSpPr/>
          <p:nvPr/>
        </p:nvSpPr>
        <p:spPr>
          <a:xfrm flipV="1">
            <a:off x="6780791" y="701442"/>
            <a:ext cx="739592" cy="73959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4796" b="1" dirty="0">
                <a:solidFill>
                  <a:srgbClr val="0070C0"/>
                </a:solidFill>
                <a:latin typeface="Calibri" panose="020F0502020204030204" pitchFamily="34" charset="0"/>
              </a:rPr>
              <a:t>«</a:t>
            </a:r>
            <a:endParaRPr lang="nb-NO" sz="2397" b="1" dirty="0">
              <a:solidFill>
                <a:srgbClr val="0070C0"/>
              </a:solidFill>
              <a:latin typeface="Calibri" panose="020F0502020204030204" pitchFamily="34" charset="0"/>
            </a:endParaRPr>
          </a:p>
        </p:txBody>
      </p:sp>
      <p:sp>
        <p:nvSpPr>
          <p:cNvPr id="13" name="TekstSylinder 12">
            <a:extLst>
              <a:ext uri="{FF2B5EF4-FFF2-40B4-BE49-F238E27FC236}">
                <a16:creationId xmlns:a16="http://schemas.microsoft.com/office/drawing/2014/main" id="{9368CD7D-26FB-4E72-A57B-91A4127BC4E7}"/>
              </a:ext>
            </a:extLst>
          </p:cNvPr>
          <p:cNvSpPr txBox="1"/>
          <p:nvPr/>
        </p:nvSpPr>
        <p:spPr>
          <a:xfrm>
            <a:off x="7401183" y="3656323"/>
            <a:ext cx="3814812" cy="340519"/>
          </a:xfrm>
          <a:prstGeom prst="roundRect">
            <a:avLst/>
          </a:prstGeom>
          <a:solidFill>
            <a:srgbClr val="030102">
              <a:alpha val="56000"/>
            </a:srgbClr>
          </a:solidFill>
          <a:ln>
            <a:solidFill>
              <a:schemeClr val="bg1"/>
            </a:solidFill>
          </a:ln>
        </p:spPr>
        <p:txBody>
          <a:bodyPr wrap="square" rtlCol="0">
            <a:spAutoFit/>
          </a:bodyPr>
          <a:lstStyle/>
          <a:p>
            <a:r>
              <a:rPr lang="nb-NO" sz="700" dirty="0">
                <a:solidFill>
                  <a:schemeClr val="bg1"/>
                </a:solidFill>
              </a:rPr>
              <a:t>KREVENDE: Sjeføkonom i </a:t>
            </a:r>
            <a:r>
              <a:rPr lang="nb-NO" sz="700" dirty="0" err="1">
                <a:solidFill>
                  <a:schemeClr val="bg1"/>
                </a:solidFill>
              </a:rPr>
              <a:t>SpareBank</a:t>
            </a:r>
            <a:r>
              <a:rPr lang="nb-NO" sz="700" dirty="0">
                <a:solidFill>
                  <a:schemeClr val="bg1"/>
                </a:solidFill>
              </a:rPr>
              <a:t> 1 SR-Bank, Kyrre M. Knudsen, ser at bedriftenes forventninger for det kommende året tyder på flere utfordringer. Foto: Jan Inge Haga/</a:t>
            </a:r>
            <a:r>
              <a:rPr lang="nb-NO" sz="700" dirty="0" err="1">
                <a:solidFill>
                  <a:schemeClr val="bg1"/>
                </a:solidFill>
              </a:rPr>
              <a:t>SpareBank</a:t>
            </a:r>
            <a:r>
              <a:rPr lang="nb-NO" sz="700" dirty="0">
                <a:solidFill>
                  <a:schemeClr val="bg1"/>
                </a:solidFill>
              </a:rPr>
              <a:t> 1 SR-Bank</a:t>
            </a:r>
          </a:p>
        </p:txBody>
      </p:sp>
      <p:sp>
        <p:nvSpPr>
          <p:cNvPr id="11" name="TekstSylinder 10">
            <a:extLst>
              <a:ext uri="{FF2B5EF4-FFF2-40B4-BE49-F238E27FC236}">
                <a16:creationId xmlns:a16="http://schemas.microsoft.com/office/drawing/2014/main" id="{F618F148-B985-422B-AB63-1672E8197EE1}"/>
              </a:ext>
            </a:extLst>
          </p:cNvPr>
          <p:cNvSpPr txBox="1"/>
          <p:nvPr/>
        </p:nvSpPr>
        <p:spPr>
          <a:xfrm>
            <a:off x="293419" y="950156"/>
            <a:ext cx="6269976" cy="738664"/>
          </a:xfrm>
          <a:prstGeom prst="rect">
            <a:avLst/>
          </a:prstGeom>
          <a:noFill/>
        </p:spPr>
        <p:txBody>
          <a:bodyPr wrap="square" rtlCol="0">
            <a:spAutoFit/>
          </a:bodyPr>
          <a:lstStyle/>
          <a:p>
            <a:r>
              <a:rPr lang="nb-NO" sz="1400" b="1" dirty="0"/>
              <a:t>Koronautbruddet og vårens oljeprisfall gir fortsatt bedriftene utfordringer. </a:t>
            </a:r>
            <a:r>
              <a:rPr lang="nb-NO" sz="1400" b="1" dirty="0" err="1"/>
              <a:t>SpareBank</a:t>
            </a:r>
            <a:r>
              <a:rPr lang="nb-NO" sz="1400" b="1" dirty="0"/>
              <a:t> 1 SR-Banks konjunkturbarometer viser at det neste året kan bli preget av store forskjeller mellom næringene.</a:t>
            </a:r>
          </a:p>
        </p:txBody>
      </p:sp>
      <p:sp>
        <p:nvSpPr>
          <p:cNvPr id="16" name="Plassholder for innhold 5">
            <a:extLst>
              <a:ext uri="{FF2B5EF4-FFF2-40B4-BE49-F238E27FC236}">
                <a16:creationId xmlns:a16="http://schemas.microsoft.com/office/drawing/2014/main" id="{F533A866-45C3-4642-84D7-F063674B6267}"/>
              </a:ext>
            </a:extLst>
          </p:cNvPr>
          <p:cNvSpPr txBox="1">
            <a:spLocks/>
          </p:cNvSpPr>
          <p:nvPr/>
        </p:nvSpPr>
        <p:spPr>
          <a:xfrm>
            <a:off x="293419" y="1688820"/>
            <a:ext cx="6269976" cy="515854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998"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465"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65"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199"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66"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b-NO" sz="1000" dirty="0"/>
              <a:t>Hovedindeksen i </a:t>
            </a:r>
            <a:r>
              <a:rPr lang="nb-NO" sz="1000" dirty="0" err="1"/>
              <a:t>SpareBank</a:t>
            </a:r>
            <a:r>
              <a:rPr lang="nb-NO" sz="1000" dirty="0"/>
              <a:t> 1 SR-Banks konjunkturbarometer for Sør-Norge for oktober 2020 stiger til 50 – fra 44 i målingen i mai. Det betyr at for en del av bedriftene har situasjonen gått fra kraftig nedgang til en nøytral utvikling. Likevel viser svarene til bedriftene at dette ikke gjelder alle.</a:t>
            </a:r>
          </a:p>
          <a:p>
            <a:pPr marL="0" indent="0">
              <a:buNone/>
            </a:pPr>
            <a:r>
              <a:rPr lang="nb-NO" sz="1000" dirty="0"/>
              <a:t>For mens 56 prosent av varehandelsbedriftene forventer vekst de neste tolv månedene, og også industrien og bygg og anlegg er optimistiske, tror oljebedriftene, reiselivet, kultur og transport på fortsatt utfordringer fremover.</a:t>
            </a:r>
          </a:p>
          <a:p>
            <a:pPr marL="0" indent="0">
              <a:buNone/>
            </a:pPr>
            <a:r>
              <a:rPr lang="nb-NO" sz="1000" dirty="0"/>
              <a:t>– Utviklingen i bedriftene er viktig nå. Det er mye ledig kapasitet og mange arbeidsledige i norsk økonomi. I Konjunkturbarometeret ser vi etter lyspunkter som kan bidra til å bedre situasjonen. Dessverre ser vi ikke mange lyspunkter for øyeblikket. Det er bra at nedgangen flater ut, men det vi håper å se er en vekst som gir bedring i økonomien, sier sjeføkonom i </a:t>
            </a:r>
            <a:r>
              <a:rPr lang="nb-NO" sz="1000" dirty="0" err="1"/>
              <a:t>SpareBank</a:t>
            </a:r>
            <a:r>
              <a:rPr lang="nb-NO" sz="1000" dirty="0"/>
              <a:t> 1 SR-Bank, Kyrre M. Knudsen.</a:t>
            </a:r>
          </a:p>
          <a:p>
            <a:pPr marL="0" indent="0">
              <a:buNone/>
            </a:pPr>
            <a:r>
              <a:rPr lang="nb-NO" sz="1000" dirty="0"/>
              <a:t>– I den situasjonen vi står i, blir støtte fra statsbudsjettet viktig for bedriftene. I tillegg må både folk og bedrifter tilpasse seg til utviklingen, fortsetter han.</a:t>
            </a:r>
          </a:p>
          <a:p>
            <a:pPr marL="0" indent="0">
              <a:buNone/>
            </a:pPr>
            <a:r>
              <a:rPr lang="nb-NO" sz="1000" b="1" dirty="0"/>
              <a:t>Trolig mer nedgang for olje og gass</a:t>
            </a:r>
          </a:p>
          <a:p>
            <a:pPr marL="0" indent="0">
              <a:buNone/>
            </a:pPr>
            <a:r>
              <a:rPr lang="nb-NO" sz="1000" dirty="0"/>
              <a:t>Bedriftene som har størst andel av sin omsetning knyttet til olje- og gassindustrien, er også dem som er mest pessimistiske til det kommende året. Oljebedriftene sier at de merker en svakere økonomisk utvikling og de forventer at ordrereservene, altså nye prosjekter, faller fremover.</a:t>
            </a:r>
          </a:p>
          <a:p>
            <a:pPr marL="0" indent="0">
              <a:buNone/>
            </a:pPr>
            <a:r>
              <a:rPr lang="nb-NO" sz="1000" dirty="0"/>
              <a:t>– Det er overraskende at oljebedriftene melder at det har vært en betydelig nedgang allerede. Aktiviteten på norsk sokkel, blant annet som følge av støttepakken i juni, anslås til å være omtrent uendret i år sammenlignet med i fjor. Siden forventningene fremover er i tråd med den varslede nedgangen på norsk sokkel i 2021, tyder det på at bedriftene ikke klarer å kompensere for denne med aktivitet på andre områder.</a:t>
            </a:r>
          </a:p>
          <a:p>
            <a:pPr marL="0" indent="0">
              <a:buNone/>
            </a:pPr>
            <a:r>
              <a:rPr lang="nb-NO" sz="1000" b="1" dirty="0"/>
              <a:t>Ulik utvikling i fylkene</a:t>
            </a:r>
          </a:p>
          <a:p>
            <a:pPr marL="0" indent="0">
              <a:buNone/>
            </a:pPr>
            <a:r>
              <a:rPr lang="nb-NO" sz="1000" dirty="0"/>
              <a:t>Forventningene til bedriftene spriker også fra fylke til fylke. Av de 600 bedriftene i Oslo-området, Agder, </a:t>
            </a:r>
            <a:r>
              <a:rPr lang="nb-NO" sz="1000" dirty="0" err="1"/>
              <a:t>Vestland</a:t>
            </a:r>
            <a:r>
              <a:rPr lang="nb-NO" sz="1000" dirty="0"/>
              <a:t> og Rogaland, er det i de to førstnevnte det er mest optimisme med tanke på resten av 2020 og frem til høsten 2021. I Oslo-området og Agder forventer bedriftene en liten bedring fra dagens situasjon. I </a:t>
            </a:r>
            <a:r>
              <a:rPr lang="nb-NO" sz="1000" dirty="0" err="1"/>
              <a:t>Vestland</a:t>
            </a:r>
            <a:r>
              <a:rPr lang="nb-NO" sz="1000" dirty="0"/>
              <a:t> og Rogaland derimot, ser det ut til at aktiviteten faller noe.</a:t>
            </a:r>
          </a:p>
          <a:p>
            <a:pPr marL="0" indent="0">
              <a:buNone/>
            </a:pPr>
            <a:r>
              <a:rPr lang="nb-NO" sz="1000" dirty="0"/>
              <a:t>– For </a:t>
            </a:r>
            <a:r>
              <a:rPr lang="nb-NO" sz="1000" dirty="0" err="1"/>
              <a:t>Vestland</a:t>
            </a:r>
            <a:r>
              <a:rPr lang="nb-NO" sz="1000" dirty="0"/>
              <a:t> og Rogaland er det en kombinasjon av særlig reiseliv, oljeeksponering og noe nedgang i bygg og anlegg som gjør at aktiviteten er lav. I Oslo gjør blant annet boligmarkedet at bygg og anlegg drar opp, mens i Agder er det positiv utvikling i varehandelen, forklarer Knudsen.</a:t>
            </a:r>
          </a:p>
        </p:txBody>
      </p:sp>
      <p:sp>
        <p:nvSpPr>
          <p:cNvPr id="17" name="Plassholder for innhold 5">
            <a:extLst>
              <a:ext uri="{FF2B5EF4-FFF2-40B4-BE49-F238E27FC236}">
                <a16:creationId xmlns:a16="http://schemas.microsoft.com/office/drawing/2014/main" id="{BC059A2C-A8C6-4FE4-9AFE-5A00D87102A4}"/>
              </a:ext>
            </a:extLst>
          </p:cNvPr>
          <p:cNvSpPr txBox="1">
            <a:spLocks/>
          </p:cNvSpPr>
          <p:nvPr/>
        </p:nvSpPr>
        <p:spPr>
          <a:xfrm>
            <a:off x="6998187" y="4071058"/>
            <a:ext cx="4392924" cy="250938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998"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465"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65"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199"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66"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b-NO" sz="1000" b="1" dirty="0"/>
              <a:t>Fortsatt usikkerhet</a:t>
            </a:r>
          </a:p>
          <a:p>
            <a:pPr marL="0" indent="0">
              <a:buNone/>
            </a:pPr>
            <a:r>
              <a:rPr lang="nb-NO" sz="1000" dirty="0"/>
              <a:t>Koronautbruddet preger både norsk økonomi og verdensøkonomien. Til tross for fallende aktivitet og lave forventninger, har nedturen i Norge blitt mer dempet enn i andre deler av verden. Støttetiltakene fra myndighetene og økt oljepengebruk er blant forklaringene på det. I tillegg er styringsrenten satt ned, kronekursen har svekket seg, vareforbruket vårt har løftet seg og bedriftene har jobbet for å omstille seg.</a:t>
            </a:r>
          </a:p>
          <a:p>
            <a:pPr marL="0" indent="0">
              <a:buNone/>
            </a:pPr>
            <a:r>
              <a:rPr lang="nb-NO" sz="1000" dirty="0"/>
              <a:t>Men usikkerheten for utviklingen videre er høy. </a:t>
            </a:r>
            <a:r>
              <a:rPr lang="nb-NO" sz="1000" dirty="0" err="1"/>
              <a:t>Koronaviruset</a:t>
            </a:r>
            <a:r>
              <a:rPr lang="nb-NO" sz="1000" dirty="0"/>
              <a:t> og ringvirkninger av det globalt og nasjonalt, kan påvirke finans- og oljemarkedene. Hvordan folk og bedrifter vil handle som følge av endringene, kan også dra utviklingen i begge retninger. Presidentvalget i USA, handelskrig mellom USA og Kina, samt Storbritannias </a:t>
            </a:r>
            <a:r>
              <a:rPr lang="nb-NO" sz="1000" dirty="0" err="1"/>
              <a:t>Brexit</a:t>
            </a:r>
            <a:r>
              <a:rPr lang="nb-NO" sz="1000" dirty="0"/>
              <a:t> er andre faktorer med stor påvirkningskraft.</a:t>
            </a:r>
          </a:p>
          <a:p>
            <a:pPr marL="0" indent="0">
              <a:buNone/>
            </a:pPr>
            <a:r>
              <a:rPr lang="nb-NO" sz="1000" dirty="0"/>
              <a:t>– Det blir spennende å følge utviklingen videre. Det er viktig å skape aktivitet og få folk tilbake i jobb. Her spiller både den offentlige pengebruken og omstillingen hos folk og bedrifter en avgjørende rolle, sier Knudsen.</a:t>
            </a:r>
          </a:p>
        </p:txBody>
      </p:sp>
    </p:spTree>
    <p:extLst>
      <p:ext uri="{BB962C8B-B14F-4D97-AF65-F5344CB8AC3E}">
        <p14:creationId xmlns:p14="http://schemas.microsoft.com/office/powerpoint/2010/main" val="30268242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tel 4">
            <a:extLst>
              <a:ext uri="{FF2B5EF4-FFF2-40B4-BE49-F238E27FC236}">
                <a16:creationId xmlns:a16="http://schemas.microsoft.com/office/drawing/2014/main" id="{01A61C82-9EE3-4BF9-911D-D1CD16802E3A}"/>
              </a:ext>
            </a:extLst>
          </p:cNvPr>
          <p:cNvSpPr txBox="1">
            <a:spLocks/>
          </p:cNvSpPr>
          <p:nvPr/>
        </p:nvSpPr>
        <p:spPr>
          <a:xfrm>
            <a:off x="-32510" y="786841"/>
            <a:ext cx="12224510" cy="1078163"/>
          </a:xfrm>
          <a:prstGeom prst="rect">
            <a:avLst/>
          </a:prstGeom>
          <a:effectLst/>
        </p:spPr>
        <p:txBody>
          <a:bodyPr vert="horz" wrap="square" lIns="0" tIns="0" rIns="0" bIns="0" rtlCol="0" anchor="t" anchorCtr="0">
            <a:normAutofit fontScale="92500" lnSpcReduction="20000"/>
          </a:bodyPr>
          <a:lstStyle>
            <a:lvl1pPr algn="l" defTabSz="342769" rtl="0" eaLnBrk="1" latinLnBrk="0" hangingPunct="1">
              <a:lnSpc>
                <a:spcPct val="80000"/>
              </a:lnSpc>
              <a:spcBef>
                <a:spcPct val="0"/>
              </a:spcBef>
              <a:buNone/>
              <a:defRPr sz="4700" b="1" kern="1200">
                <a:solidFill>
                  <a:schemeClr val="bg1"/>
                </a:solidFill>
                <a:latin typeface="+mj-lt"/>
                <a:ea typeface="+mj-ea"/>
                <a:cs typeface="+mj-cs"/>
              </a:defRPr>
            </a:lvl1pPr>
          </a:lstStyle>
          <a:p>
            <a:pPr algn="ctr"/>
            <a:r>
              <a:rPr lang="nb-NO" sz="4200" dirty="0">
                <a:effectLst>
                  <a:outerShdw blurRad="50800" dist="50800" dir="5400000" algn="ctr" rotWithShape="0">
                    <a:srgbClr val="000000">
                      <a:alpha val="20000"/>
                    </a:srgbClr>
                  </a:outerShdw>
                </a:effectLst>
              </a:rPr>
              <a:t>Overraskende mange venter bedre lønnsomhet</a:t>
            </a:r>
          </a:p>
          <a:p>
            <a:pPr algn="ctr"/>
            <a:endParaRPr lang="nb-NO" sz="3500" b="0" dirty="0">
              <a:effectLst>
                <a:outerShdw blurRad="50800" dist="50800" dir="5400000" algn="ctr" rotWithShape="0">
                  <a:srgbClr val="000000">
                    <a:alpha val="20000"/>
                  </a:srgbClr>
                </a:outerShdw>
              </a:effectLst>
            </a:endParaRPr>
          </a:p>
          <a:p>
            <a:pPr algn="ctr"/>
            <a:r>
              <a:rPr lang="nb-NO" sz="3200" b="0" dirty="0">
                <a:effectLst>
                  <a:outerShdw blurRad="50800" dist="50800" dir="5400000" algn="ctr" rotWithShape="0">
                    <a:srgbClr val="000000">
                      <a:alpha val="20000"/>
                    </a:srgbClr>
                  </a:outerShdw>
                </a:effectLst>
              </a:rPr>
              <a:t>Olje og eksport løfter utsiktene – lite påvirkning fra global uro så langt</a:t>
            </a:r>
          </a:p>
        </p:txBody>
      </p:sp>
      <p:pic>
        <p:nvPicPr>
          <p:cNvPr id="7" name="Bilde 6">
            <a:extLst>
              <a:ext uri="{FF2B5EF4-FFF2-40B4-BE49-F238E27FC236}">
                <a16:creationId xmlns:a16="http://schemas.microsoft.com/office/drawing/2014/main" id="{BC49E213-DF5B-4242-9759-1D80DF52B4F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6708" y="4992996"/>
            <a:ext cx="4243622" cy="1578664"/>
          </a:xfrm>
          <a:prstGeom prst="rect">
            <a:avLst/>
          </a:prstGeom>
        </p:spPr>
      </p:pic>
      <p:sp>
        <p:nvSpPr>
          <p:cNvPr id="9" name="Plassholder for tekst 8">
            <a:extLst>
              <a:ext uri="{FF2B5EF4-FFF2-40B4-BE49-F238E27FC236}">
                <a16:creationId xmlns:a16="http://schemas.microsoft.com/office/drawing/2014/main" id="{84DBD4DD-87F6-46EF-AC72-9889C99A9C3A}"/>
              </a:ext>
            </a:extLst>
          </p:cNvPr>
          <p:cNvSpPr txBox="1">
            <a:spLocks/>
          </p:cNvSpPr>
          <p:nvPr/>
        </p:nvSpPr>
        <p:spPr>
          <a:xfrm>
            <a:off x="10152871" y="6122261"/>
            <a:ext cx="1819052" cy="521939"/>
          </a:xfrm>
          <a:prstGeom prst="rect">
            <a:avLst/>
          </a:prstGeom>
          <a:blipFill dpi="0" rotWithShape="1">
            <a:blip r:embed="rId3"/>
            <a:srcRect/>
            <a:stretch>
              <a:fillRect/>
            </a:stretch>
          </a:blipFill>
        </p:spPr>
        <p:txBody>
          <a:bodyPr vert="horz" lIns="0" tIns="0" rIns="0" bIns="0" rtlCol="0" anchor="t" anchorCtr="0">
            <a:normAutofit/>
          </a:bodyPr>
          <a:lstStyle>
            <a:lvl1pPr marL="233784" indent="-233784" algn="l" defTabSz="456603" rtl="0" eaLnBrk="1" latinLnBrk="0" hangingPunct="1">
              <a:lnSpc>
                <a:spcPct val="100000"/>
              </a:lnSpc>
              <a:spcBef>
                <a:spcPts val="0"/>
              </a:spcBef>
              <a:buClrTx/>
              <a:buFont typeface="Arial" panose="020B0604020202020204" pitchFamily="34" charset="0"/>
              <a:buChar char="•"/>
              <a:defRPr sz="100" kern="1200">
                <a:solidFill>
                  <a:srgbClr val="000000"/>
                </a:solidFill>
                <a:latin typeface="+mn-lt"/>
                <a:ea typeface="+mn-ea"/>
                <a:cs typeface="+mn-cs"/>
              </a:defRPr>
            </a:lvl1pPr>
            <a:lvl2pPr marL="403645" indent="-107851" algn="l" defTabSz="456603" rtl="0" eaLnBrk="1" latinLnBrk="0" hangingPunct="1">
              <a:lnSpc>
                <a:spcPct val="100000"/>
              </a:lnSpc>
              <a:spcBef>
                <a:spcPts val="0"/>
              </a:spcBef>
              <a:buClrTx/>
              <a:buFont typeface="Calibri" panose="020F0502020204030204" pitchFamily="34" charset="0"/>
              <a:buChar char="‐"/>
              <a:defRPr sz="100" kern="1200">
                <a:solidFill>
                  <a:srgbClr val="000000"/>
                </a:solidFill>
                <a:latin typeface="+mn-lt"/>
                <a:ea typeface="+mn-ea"/>
                <a:cs typeface="+mn-cs"/>
              </a:defRPr>
            </a:lvl2pPr>
            <a:lvl3pPr marL="584454" indent="-107851" algn="l" defTabSz="456603" rtl="0" eaLnBrk="1" latinLnBrk="0" hangingPunct="1">
              <a:lnSpc>
                <a:spcPct val="100000"/>
              </a:lnSpc>
              <a:spcBef>
                <a:spcPts val="0"/>
              </a:spcBef>
              <a:buClrTx/>
              <a:buFont typeface="Calibri" panose="020F0502020204030204" pitchFamily="34" charset="0"/>
              <a:buChar char="‐"/>
              <a:defRPr sz="100" kern="1200">
                <a:solidFill>
                  <a:srgbClr val="000000"/>
                </a:solidFill>
                <a:latin typeface="+mn-lt"/>
                <a:ea typeface="+mn-ea"/>
                <a:cs typeface="+mn-cs"/>
              </a:defRPr>
            </a:lvl3pPr>
            <a:lvl4pPr marL="807290" indent="-107851" algn="l" defTabSz="456603" rtl="0" eaLnBrk="1" latinLnBrk="0" hangingPunct="1">
              <a:lnSpc>
                <a:spcPct val="100000"/>
              </a:lnSpc>
              <a:spcBef>
                <a:spcPts val="0"/>
              </a:spcBef>
              <a:buClrTx/>
              <a:buFont typeface="Calibri" panose="020F0502020204030204" pitchFamily="34" charset="0"/>
              <a:buChar char="‐"/>
              <a:defRPr sz="100" kern="1200">
                <a:solidFill>
                  <a:srgbClr val="000000"/>
                </a:solidFill>
                <a:latin typeface="+mn-lt"/>
                <a:ea typeface="+mn-ea"/>
                <a:cs typeface="+mn-cs"/>
              </a:defRPr>
            </a:lvl4pPr>
            <a:lvl5pPr marL="1030128" indent="-107851" algn="l" defTabSz="456603" rtl="0" eaLnBrk="1" latinLnBrk="0" hangingPunct="1">
              <a:lnSpc>
                <a:spcPct val="100000"/>
              </a:lnSpc>
              <a:spcBef>
                <a:spcPts val="0"/>
              </a:spcBef>
              <a:buClrTx/>
              <a:buFont typeface="Calibri" panose="020F0502020204030204" pitchFamily="34" charset="0"/>
              <a:buChar char="‐"/>
              <a:defRPr sz="100" kern="1200">
                <a:solidFill>
                  <a:srgbClr val="000000"/>
                </a:solidFill>
                <a:latin typeface="+mn-lt"/>
                <a:ea typeface="+mn-ea"/>
                <a:cs typeface="+mn-cs"/>
              </a:defRPr>
            </a:lvl5pPr>
            <a:lvl6pPr marL="1255656" indent="-114150" algn="l" defTabSz="456603" rtl="0" eaLnBrk="1" latinLnBrk="0" hangingPunct="1">
              <a:lnSpc>
                <a:spcPct val="90000"/>
              </a:lnSpc>
              <a:spcBef>
                <a:spcPts val="250"/>
              </a:spcBef>
              <a:buFont typeface="Arial" panose="020B0604020202020204" pitchFamily="34" charset="0"/>
              <a:buChar char="•"/>
              <a:defRPr sz="932" kern="1200">
                <a:solidFill>
                  <a:schemeClr val="tx1"/>
                </a:solidFill>
                <a:latin typeface="+mn-lt"/>
                <a:ea typeface="+mn-ea"/>
                <a:cs typeface="+mn-cs"/>
              </a:defRPr>
            </a:lvl6pPr>
            <a:lvl7pPr marL="1483958" indent="-114150" algn="l" defTabSz="456603" rtl="0" eaLnBrk="1" latinLnBrk="0" hangingPunct="1">
              <a:lnSpc>
                <a:spcPct val="90000"/>
              </a:lnSpc>
              <a:spcBef>
                <a:spcPts val="250"/>
              </a:spcBef>
              <a:buFont typeface="Arial" panose="020B0604020202020204" pitchFamily="34" charset="0"/>
              <a:buChar char="•"/>
              <a:defRPr sz="932" kern="1200">
                <a:solidFill>
                  <a:schemeClr val="tx1"/>
                </a:solidFill>
                <a:latin typeface="+mn-lt"/>
                <a:ea typeface="+mn-ea"/>
                <a:cs typeface="+mn-cs"/>
              </a:defRPr>
            </a:lvl7pPr>
            <a:lvl8pPr marL="1712256" indent="-114150" algn="l" defTabSz="456603" rtl="0" eaLnBrk="1" latinLnBrk="0" hangingPunct="1">
              <a:lnSpc>
                <a:spcPct val="90000"/>
              </a:lnSpc>
              <a:spcBef>
                <a:spcPts val="250"/>
              </a:spcBef>
              <a:buFont typeface="Arial" panose="020B0604020202020204" pitchFamily="34" charset="0"/>
              <a:buChar char="•"/>
              <a:defRPr sz="932" kern="1200">
                <a:solidFill>
                  <a:schemeClr val="tx1"/>
                </a:solidFill>
                <a:latin typeface="+mn-lt"/>
                <a:ea typeface="+mn-ea"/>
                <a:cs typeface="+mn-cs"/>
              </a:defRPr>
            </a:lvl8pPr>
            <a:lvl9pPr marL="1940558" indent="-114150" algn="l" defTabSz="456603" rtl="0" eaLnBrk="1" latinLnBrk="0" hangingPunct="1">
              <a:lnSpc>
                <a:spcPct val="90000"/>
              </a:lnSpc>
              <a:spcBef>
                <a:spcPts val="250"/>
              </a:spcBef>
              <a:buFont typeface="Arial" panose="020B0604020202020204" pitchFamily="34" charset="0"/>
              <a:buChar char="•"/>
              <a:defRPr sz="932" kern="1200">
                <a:solidFill>
                  <a:schemeClr val="tx1"/>
                </a:solidFill>
                <a:latin typeface="+mn-lt"/>
                <a:ea typeface="+mn-ea"/>
                <a:cs typeface="+mn-cs"/>
              </a:defRPr>
            </a:lvl9pPr>
          </a:lstStyle>
          <a:p>
            <a:endParaRPr lang="nb-NO" dirty="0"/>
          </a:p>
        </p:txBody>
      </p:sp>
      <p:sp>
        <p:nvSpPr>
          <p:cNvPr id="10" name="TekstSylinder 9">
            <a:extLst>
              <a:ext uri="{FF2B5EF4-FFF2-40B4-BE49-F238E27FC236}">
                <a16:creationId xmlns:a16="http://schemas.microsoft.com/office/drawing/2014/main" id="{F935AF78-534E-4294-A8FC-03A51451A40A}"/>
              </a:ext>
            </a:extLst>
          </p:cNvPr>
          <p:cNvSpPr txBox="1"/>
          <p:nvPr/>
        </p:nvSpPr>
        <p:spPr>
          <a:xfrm>
            <a:off x="1363625" y="6202328"/>
            <a:ext cx="1571626" cy="307777"/>
          </a:xfrm>
          <a:prstGeom prst="rect">
            <a:avLst/>
          </a:prstGeom>
          <a:solidFill>
            <a:srgbClr val="224439"/>
          </a:solidFill>
        </p:spPr>
        <p:txBody>
          <a:bodyPr wrap="square" rtlCol="0">
            <a:spAutoFit/>
          </a:bodyPr>
          <a:lstStyle/>
          <a:p>
            <a:r>
              <a:rPr lang="nb-NO" sz="1400" dirty="0">
                <a:solidFill>
                  <a:schemeClr val="bg1"/>
                </a:solidFill>
              </a:rPr>
              <a:t>JANUAR 2019</a:t>
            </a:r>
            <a:endParaRPr lang="en-US" sz="1400" dirty="0">
              <a:solidFill>
                <a:schemeClr val="bg1"/>
              </a:solidFill>
            </a:endParaRPr>
          </a:p>
        </p:txBody>
      </p:sp>
      <p:sp>
        <p:nvSpPr>
          <p:cNvPr id="11" name="Tittel 4">
            <a:extLst>
              <a:ext uri="{FF2B5EF4-FFF2-40B4-BE49-F238E27FC236}">
                <a16:creationId xmlns:a16="http://schemas.microsoft.com/office/drawing/2014/main" id="{8498D0A6-3DF8-4FCB-87E4-ECDBFDCE2A5A}"/>
              </a:ext>
            </a:extLst>
          </p:cNvPr>
          <p:cNvSpPr txBox="1">
            <a:spLocks/>
          </p:cNvSpPr>
          <p:nvPr/>
        </p:nvSpPr>
        <p:spPr>
          <a:xfrm>
            <a:off x="192723" y="395452"/>
            <a:ext cx="12224510" cy="1151100"/>
          </a:xfrm>
          <a:prstGeom prst="rect">
            <a:avLst/>
          </a:prstGeom>
          <a:effectLst/>
        </p:spPr>
        <p:txBody>
          <a:bodyPr vert="horz" wrap="square" lIns="0" tIns="0" rIns="0" bIns="0" rtlCol="0" anchor="t" anchorCtr="0">
            <a:normAutofit fontScale="92500" lnSpcReduction="10000"/>
          </a:bodyPr>
          <a:lstStyle>
            <a:lvl1pPr algn="l" defTabSz="342769" rtl="0" eaLnBrk="1" latinLnBrk="0" hangingPunct="1">
              <a:lnSpc>
                <a:spcPct val="80000"/>
              </a:lnSpc>
              <a:spcBef>
                <a:spcPct val="0"/>
              </a:spcBef>
              <a:buNone/>
              <a:defRPr sz="4700" b="1" kern="1200">
                <a:solidFill>
                  <a:schemeClr val="bg1"/>
                </a:solidFill>
                <a:latin typeface="+mj-lt"/>
                <a:ea typeface="+mj-ea"/>
                <a:cs typeface="+mj-cs"/>
              </a:defRPr>
            </a:lvl1pPr>
          </a:lstStyle>
          <a:p>
            <a:pPr algn="ctr"/>
            <a:r>
              <a:rPr lang="nb-NO" sz="4200" dirty="0">
                <a:effectLst>
                  <a:outerShdw blurRad="50800" dist="50800" dir="5400000" algn="ctr" rotWithShape="0">
                    <a:srgbClr val="000000">
                      <a:alpha val="20000"/>
                    </a:srgbClr>
                  </a:outerShdw>
                </a:effectLst>
              </a:rPr>
              <a:t>Overraskende mange venter bedre lønnsomhet</a:t>
            </a:r>
          </a:p>
          <a:p>
            <a:pPr algn="ctr"/>
            <a:endParaRPr lang="nb-NO" sz="3500" b="0" dirty="0">
              <a:effectLst>
                <a:outerShdw blurRad="50800" dist="50800" dir="5400000" algn="ctr" rotWithShape="0">
                  <a:srgbClr val="000000">
                    <a:alpha val="20000"/>
                  </a:srgbClr>
                </a:outerShdw>
              </a:effectLst>
            </a:endParaRPr>
          </a:p>
          <a:p>
            <a:pPr algn="ctr"/>
            <a:r>
              <a:rPr lang="nb-NO" sz="3200" b="0" dirty="0">
                <a:effectLst>
                  <a:outerShdw blurRad="50800" dist="50800" dir="5400000" algn="ctr" rotWithShape="0">
                    <a:srgbClr val="000000">
                      <a:alpha val="20000"/>
                    </a:srgbClr>
                  </a:outerShdw>
                </a:effectLst>
              </a:rPr>
              <a:t>Olje og eksport løfter utsiktene – lite påvirkning fra global uro så langt</a:t>
            </a:r>
          </a:p>
        </p:txBody>
      </p:sp>
      <p:pic>
        <p:nvPicPr>
          <p:cNvPr id="12" name="Bilde 11">
            <a:extLst>
              <a:ext uri="{FF2B5EF4-FFF2-40B4-BE49-F238E27FC236}">
                <a16:creationId xmlns:a16="http://schemas.microsoft.com/office/drawing/2014/main" id="{4F3DE791-E9A8-4DE4-B59B-11DFB873DB9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9108" y="5145396"/>
            <a:ext cx="4243622" cy="1578664"/>
          </a:xfrm>
          <a:prstGeom prst="rect">
            <a:avLst/>
          </a:prstGeom>
        </p:spPr>
      </p:pic>
      <p:sp>
        <p:nvSpPr>
          <p:cNvPr id="13" name="Plassholder for tekst 8">
            <a:extLst>
              <a:ext uri="{FF2B5EF4-FFF2-40B4-BE49-F238E27FC236}">
                <a16:creationId xmlns:a16="http://schemas.microsoft.com/office/drawing/2014/main" id="{99CFE774-9795-4A01-B1AD-065A9B0510A8}"/>
              </a:ext>
            </a:extLst>
          </p:cNvPr>
          <p:cNvSpPr txBox="1">
            <a:spLocks/>
          </p:cNvSpPr>
          <p:nvPr/>
        </p:nvSpPr>
        <p:spPr>
          <a:xfrm>
            <a:off x="10305271" y="6274661"/>
            <a:ext cx="1819052" cy="521939"/>
          </a:xfrm>
          <a:prstGeom prst="rect">
            <a:avLst/>
          </a:prstGeom>
          <a:blipFill dpi="0" rotWithShape="1">
            <a:blip r:embed="rId3"/>
            <a:srcRect/>
            <a:stretch>
              <a:fillRect/>
            </a:stretch>
          </a:blipFill>
        </p:spPr>
        <p:txBody>
          <a:bodyPr vert="horz" lIns="0" tIns="0" rIns="0" bIns="0" rtlCol="0" anchor="t" anchorCtr="0">
            <a:normAutofit/>
          </a:bodyPr>
          <a:lstStyle>
            <a:lvl1pPr marL="233784" indent="-233784" algn="l" defTabSz="456603" rtl="0" eaLnBrk="1" latinLnBrk="0" hangingPunct="1">
              <a:lnSpc>
                <a:spcPct val="100000"/>
              </a:lnSpc>
              <a:spcBef>
                <a:spcPts val="0"/>
              </a:spcBef>
              <a:buClrTx/>
              <a:buFont typeface="Arial" panose="020B0604020202020204" pitchFamily="34" charset="0"/>
              <a:buChar char="•"/>
              <a:defRPr sz="100" kern="1200">
                <a:solidFill>
                  <a:srgbClr val="000000"/>
                </a:solidFill>
                <a:latin typeface="+mn-lt"/>
                <a:ea typeface="+mn-ea"/>
                <a:cs typeface="+mn-cs"/>
              </a:defRPr>
            </a:lvl1pPr>
            <a:lvl2pPr marL="403645" indent="-107851" algn="l" defTabSz="456603" rtl="0" eaLnBrk="1" latinLnBrk="0" hangingPunct="1">
              <a:lnSpc>
                <a:spcPct val="100000"/>
              </a:lnSpc>
              <a:spcBef>
                <a:spcPts val="0"/>
              </a:spcBef>
              <a:buClrTx/>
              <a:buFont typeface="Calibri" panose="020F0502020204030204" pitchFamily="34" charset="0"/>
              <a:buChar char="‐"/>
              <a:defRPr sz="100" kern="1200">
                <a:solidFill>
                  <a:srgbClr val="000000"/>
                </a:solidFill>
                <a:latin typeface="+mn-lt"/>
                <a:ea typeface="+mn-ea"/>
                <a:cs typeface="+mn-cs"/>
              </a:defRPr>
            </a:lvl2pPr>
            <a:lvl3pPr marL="584454" indent="-107851" algn="l" defTabSz="456603" rtl="0" eaLnBrk="1" latinLnBrk="0" hangingPunct="1">
              <a:lnSpc>
                <a:spcPct val="100000"/>
              </a:lnSpc>
              <a:spcBef>
                <a:spcPts val="0"/>
              </a:spcBef>
              <a:buClrTx/>
              <a:buFont typeface="Calibri" panose="020F0502020204030204" pitchFamily="34" charset="0"/>
              <a:buChar char="‐"/>
              <a:defRPr sz="100" kern="1200">
                <a:solidFill>
                  <a:srgbClr val="000000"/>
                </a:solidFill>
                <a:latin typeface="+mn-lt"/>
                <a:ea typeface="+mn-ea"/>
                <a:cs typeface="+mn-cs"/>
              </a:defRPr>
            </a:lvl3pPr>
            <a:lvl4pPr marL="807290" indent="-107851" algn="l" defTabSz="456603" rtl="0" eaLnBrk="1" latinLnBrk="0" hangingPunct="1">
              <a:lnSpc>
                <a:spcPct val="100000"/>
              </a:lnSpc>
              <a:spcBef>
                <a:spcPts val="0"/>
              </a:spcBef>
              <a:buClrTx/>
              <a:buFont typeface="Calibri" panose="020F0502020204030204" pitchFamily="34" charset="0"/>
              <a:buChar char="‐"/>
              <a:defRPr sz="100" kern="1200">
                <a:solidFill>
                  <a:srgbClr val="000000"/>
                </a:solidFill>
                <a:latin typeface="+mn-lt"/>
                <a:ea typeface="+mn-ea"/>
                <a:cs typeface="+mn-cs"/>
              </a:defRPr>
            </a:lvl4pPr>
            <a:lvl5pPr marL="1030128" indent="-107851" algn="l" defTabSz="456603" rtl="0" eaLnBrk="1" latinLnBrk="0" hangingPunct="1">
              <a:lnSpc>
                <a:spcPct val="100000"/>
              </a:lnSpc>
              <a:spcBef>
                <a:spcPts val="0"/>
              </a:spcBef>
              <a:buClrTx/>
              <a:buFont typeface="Calibri" panose="020F0502020204030204" pitchFamily="34" charset="0"/>
              <a:buChar char="‐"/>
              <a:defRPr sz="100" kern="1200">
                <a:solidFill>
                  <a:srgbClr val="000000"/>
                </a:solidFill>
                <a:latin typeface="+mn-lt"/>
                <a:ea typeface="+mn-ea"/>
                <a:cs typeface="+mn-cs"/>
              </a:defRPr>
            </a:lvl5pPr>
            <a:lvl6pPr marL="1255656" indent="-114150" algn="l" defTabSz="456603" rtl="0" eaLnBrk="1" latinLnBrk="0" hangingPunct="1">
              <a:lnSpc>
                <a:spcPct val="90000"/>
              </a:lnSpc>
              <a:spcBef>
                <a:spcPts val="250"/>
              </a:spcBef>
              <a:buFont typeface="Arial" panose="020B0604020202020204" pitchFamily="34" charset="0"/>
              <a:buChar char="•"/>
              <a:defRPr sz="932" kern="1200">
                <a:solidFill>
                  <a:schemeClr val="tx1"/>
                </a:solidFill>
                <a:latin typeface="+mn-lt"/>
                <a:ea typeface="+mn-ea"/>
                <a:cs typeface="+mn-cs"/>
              </a:defRPr>
            </a:lvl6pPr>
            <a:lvl7pPr marL="1483958" indent="-114150" algn="l" defTabSz="456603" rtl="0" eaLnBrk="1" latinLnBrk="0" hangingPunct="1">
              <a:lnSpc>
                <a:spcPct val="90000"/>
              </a:lnSpc>
              <a:spcBef>
                <a:spcPts val="250"/>
              </a:spcBef>
              <a:buFont typeface="Arial" panose="020B0604020202020204" pitchFamily="34" charset="0"/>
              <a:buChar char="•"/>
              <a:defRPr sz="932" kern="1200">
                <a:solidFill>
                  <a:schemeClr val="tx1"/>
                </a:solidFill>
                <a:latin typeface="+mn-lt"/>
                <a:ea typeface="+mn-ea"/>
                <a:cs typeface="+mn-cs"/>
              </a:defRPr>
            </a:lvl7pPr>
            <a:lvl8pPr marL="1712256" indent="-114150" algn="l" defTabSz="456603" rtl="0" eaLnBrk="1" latinLnBrk="0" hangingPunct="1">
              <a:lnSpc>
                <a:spcPct val="90000"/>
              </a:lnSpc>
              <a:spcBef>
                <a:spcPts val="250"/>
              </a:spcBef>
              <a:buFont typeface="Arial" panose="020B0604020202020204" pitchFamily="34" charset="0"/>
              <a:buChar char="•"/>
              <a:defRPr sz="932" kern="1200">
                <a:solidFill>
                  <a:schemeClr val="tx1"/>
                </a:solidFill>
                <a:latin typeface="+mn-lt"/>
                <a:ea typeface="+mn-ea"/>
                <a:cs typeface="+mn-cs"/>
              </a:defRPr>
            </a:lvl8pPr>
            <a:lvl9pPr marL="1940558" indent="-114150" algn="l" defTabSz="456603" rtl="0" eaLnBrk="1" latinLnBrk="0" hangingPunct="1">
              <a:lnSpc>
                <a:spcPct val="90000"/>
              </a:lnSpc>
              <a:spcBef>
                <a:spcPts val="250"/>
              </a:spcBef>
              <a:buFont typeface="Arial" panose="020B0604020202020204" pitchFamily="34" charset="0"/>
              <a:buChar char="•"/>
              <a:defRPr sz="932" kern="1200">
                <a:solidFill>
                  <a:schemeClr val="tx1"/>
                </a:solidFill>
                <a:latin typeface="+mn-lt"/>
                <a:ea typeface="+mn-ea"/>
                <a:cs typeface="+mn-cs"/>
              </a:defRPr>
            </a:lvl9pPr>
          </a:lstStyle>
          <a:p>
            <a:endParaRPr lang="nb-NO" dirty="0"/>
          </a:p>
        </p:txBody>
      </p:sp>
      <p:sp>
        <p:nvSpPr>
          <p:cNvPr id="14" name="TekstSylinder 13">
            <a:extLst>
              <a:ext uri="{FF2B5EF4-FFF2-40B4-BE49-F238E27FC236}">
                <a16:creationId xmlns:a16="http://schemas.microsoft.com/office/drawing/2014/main" id="{730754E4-1963-40FA-9A57-7C593CE592E1}"/>
              </a:ext>
            </a:extLst>
          </p:cNvPr>
          <p:cNvSpPr txBox="1"/>
          <p:nvPr/>
        </p:nvSpPr>
        <p:spPr>
          <a:xfrm>
            <a:off x="1516025" y="6354728"/>
            <a:ext cx="1571626" cy="307777"/>
          </a:xfrm>
          <a:prstGeom prst="rect">
            <a:avLst/>
          </a:prstGeom>
          <a:solidFill>
            <a:srgbClr val="030102"/>
          </a:solidFill>
        </p:spPr>
        <p:txBody>
          <a:bodyPr wrap="square" rtlCol="0">
            <a:spAutoFit/>
          </a:bodyPr>
          <a:lstStyle/>
          <a:p>
            <a:r>
              <a:rPr lang="nb-NO" sz="1400" dirty="0">
                <a:solidFill>
                  <a:schemeClr val="bg1"/>
                </a:solidFill>
              </a:rPr>
              <a:t>JANUAR 2019</a:t>
            </a:r>
            <a:endParaRPr lang="en-US" sz="1400" dirty="0">
              <a:solidFill>
                <a:schemeClr val="bg1"/>
              </a:solidFill>
            </a:endParaRPr>
          </a:p>
        </p:txBody>
      </p:sp>
      <p:sp>
        <p:nvSpPr>
          <p:cNvPr id="15" name="TekstSylinder 14">
            <a:extLst>
              <a:ext uri="{FF2B5EF4-FFF2-40B4-BE49-F238E27FC236}">
                <a16:creationId xmlns:a16="http://schemas.microsoft.com/office/drawing/2014/main" id="{149F91C7-ACD5-4798-ACB0-16312CC237FB}"/>
              </a:ext>
            </a:extLst>
          </p:cNvPr>
          <p:cNvSpPr txBox="1"/>
          <p:nvPr/>
        </p:nvSpPr>
        <p:spPr>
          <a:xfrm>
            <a:off x="10752723" y="1853675"/>
            <a:ext cx="1371600" cy="2862322"/>
          </a:xfrm>
          <a:prstGeom prst="rect">
            <a:avLst/>
          </a:prstGeom>
          <a:solidFill>
            <a:schemeClr val="tx1">
              <a:lumMod val="40000"/>
              <a:lumOff val="60000"/>
            </a:schemeClr>
          </a:solidFill>
        </p:spPr>
        <p:txBody>
          <a:bodyPr wrap="square" rtlCol="0">
            <a:spAutoFit/>
          </a:bodyPr>
          <a:lstStyle/>
          <a:p>
            <a:r>
              <a:rPr lang="nb-NO" dirty="0">
                <a:solidFill>
                  <a:schemeClr val="bg1"/>
                </a:solidFill>
              </a:rPr>
              <a:t>Kommentar fra Kyrre: denne tekst og bilde synes jeg kan funke bra (en del andre varianter helt til slutt)</a:t>
            </a:r>
          </a:p>
        </p:txBody>
      </p:sp>
      <p:pic>
        <p:nvPicPr>
          <p:cNvPr id="5" name="Plassholder for bilde 4">
            <a:extLst>
              <a:ext uri="{FF2B5EF4-FFF2-40B4-BE49-F238E27FC236}">
                <a16:creationId xmlns:a16="http://schemas.microsoft.com/office/drawing/2014/main" id="{8CA82A17-C787-4B69-8A95-E337F91C6663}"/>
              </a:ext>
            </a:extLst>
          </p:cNvPr>
          <p:cNvPicPr>
            <a:picLocks noGrp="1" noChangeAspect="1"/>
          </p:cNvPicPr>
          <p:nvPr>
            <p:ph type="pic" sz="quarter" idx="13"/>
          </p:nvPr>
        </p:nvPicPr>
        <p:blipFill>
          <a:blip r:embed="rId4" cstate="print">
            <a:extLst>
              <a:ext uri="{28A0092B-C50C-407E-A947-70E740481C1C}">
                <a14:useLocalDpi xmlns:a14="http://schemas.microsoft.com/office/drawing/2010/main" val="0"/>
              </a:ext>
            </a:extLst>
          </a:blip>
          <a:srcRect t="7807" b="7807"/>
          <a:stretch>
            <a:fillRect/>
          </a:stretch>
        </p:blipFill>
        <p:spPr/>
      </p:pic>
      <p:sp>
        <p:nvSpPr>
          <p:cNvPr id="16" name="Rektangel 15">
            <a:extLst>
              <a:ext uri="{FF2B5EF4-FFF2-40B4-BE49-F238E27FC236}">
                <a16:creationId xmlns:a16="http://schemas.microsoft.com/office/drawing/2014/main" id="{610DC253-33E2-4027-BB51-70EC7979F44C}"/>
              </a:ext>
            </a:extLst>
          </p:cNvPr>
          <p:cNvSpPr/>
          <p:nvPr/>
        </p:nvSpPr>
        <p:spPr>
          <a:xfrm>
            <a:off x="929102" y="2112478"/>
            <a:ext cx="10510451" cy="2675412"/>
          </a:xfrm>
          <a:prstGeom prst="rect">
            <a:avLst/>
          </a:prstGeom>
          <a:effectLst>
            <a:outerShdw blurRad="50800" dist="38100" dir="8100000" algn="tr" rotWithShape="0">
              <a:prstClr val="black">
                <a:alpha val="40000"/>
              </a:prstClr>
            </a:outerShdw>
          </a:effectLst>
        </p:spPr>
        <p:txBody>
          <a:bodyPr wrap="square" anchor="ctr">
            <a:spAutoFit/>
          </a:bodyPr>
          <a:lstStyle/>
          <a:p>
            <a:r>
              <a:rPr lang="nb-NO" sz="4796" b="1" dirty="0">
                <a:solidFill>
                  <a:schemeClr val="bg1"/>
                </a:solidFill>
                <a:latin typeface="+mj-lt"/>
              </a:rPr>
              <a:t>Konjunkturbarometer gir innsikt i utvikling og utsikter på 3 og 12 måneders horisont</a:t>
            </a:r>
          </a:p>
          <a:p>
            <a:endParaRPr lang="nb-NO" sz="2398" b="1" dirty="0">
              <a:solidFill>
                <a:schemeClr val="bg1"/>
              </a:solidFill>
              <a:latin typeface="+mj-lt"/>
            </a:endParaRPr>
          </a:p>
        </p:txBody>
      </p:sp>
    </p:spTree>
    <p:extLst>
      <p:ext uri="{BB962C8B-B14F-4D97-AF65-F5344CB8AC3E}">
        <p14:creationId xmlns:p14="http://schemas.microsoft.com/office/powerpoint/2010/main" val="7185295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F8FAD35-8221-4604-A4D9-18087863BFA6}"/>
              </a:ext>
            </a:extLst>
          </p:cNvPr>
          <p:cNvSpPr>
            <a:spLocks noGrp="1"/>
          </p:cNvSpPr>
          <p:nvPr>
            <p:ph type="title"/>
          </p:nvPr>
        </p:nvSpPr>
        <p:spPr/>
        <p:txBody>
          <a:bodyPr>
            <a:normAutofit/>
          </a:bodyPr>
          <a:lstStyle/>
          <a:p>
            <a:r>
              <a:rPr lang="nb-NO" sz="3600" dirty="0"/>
              <a:t>Nær sideveis utvikling siste og neste 3 måneder, men store forskjeller</a:t>
            </a:r>
          </a:p>
        </p:txBody>
      </p:sp>
      <p:sp>
        <p:nvSpPr>
          <p:cNvPr id="12" name="TekstSylinder 11">
            <a:extLst>
              <a:ext uri="{FF2B5EF4-FFF2-40B4-BE49-F238E27FC236}">
                <a16:creationId xmlns:a16="http://schemas.microsoft.com/office/drawing/2014/main" id="{64DECA67-E8BF-44CC-802C-3F7951A37EB1}"/>
              </a:ext>
            </a:extLst>
          </p:cNvPr>
          <p:cNvSpPr txBox="1"/>
          <p:nvPr/>
        </p:nvSpPr>
        <p:spPr>
          <a:xfrm>
            <a:off x="8817429" y="1690688"/>
            <a:ext cx="3237722" cy="4663459"/>
          </a:xfrm>
          <a:prstGeom prst="rect">
            <a:avLst/>
          </a:prstGeom>
          <a:noFill/>
        </p:spPr>
        <p:txBody>
          <a:bodyPr wrap="square" rtlCol="0">
            <a:spAutoFit/>
          </a:bodyPr>
          <a:lstStyle/>
          <a:p>
            <a:endParaRPr lang="nb-NO" dirty="0"/>
          </a:p>
        </p:txBody>
      </p:sp>
      <p:sp>
        <p:nvSpPr>
          <p:cNvPr id="3" name="Plassholder for innhold 2">
            <a:extLst>
              <a:ext uri="{FF2B5EF4-FFF2-40B4-BE49-F238E27FC236}">
                <a16:creationId xmlns:a16="http://schemas.microsoft.com/office/drawing/2014/main" id="{B8288051-9635-407C-8141-87DB9B43B0B4}"/>
              </a:ext>
            </a:extLst>
          </p:cNvPr>
          <p:cNvSpPr>
            <a:spLocks noGrp="1"/>
          </p:cNvSpPr>
          <p:nvPr>
            <p:ph sz="half" idx="1"/>
          </p:nvPr>
        </p:nvSpPr>
        <p:spPr>
          <a:solidFill>
            <a:schemeClr val="accent1">
              <a:lumMod val="20000"/>
              <a:lumOff val="80000"/>
            </a:schemeClr>
          </a:solidFill>
        </p:spPr>
        <p:txBody>
          <a:bodyPr>
            <a:normAutofit fontScale="62500" lnSpcReduction="20000"/>
          </a:bodyPr>
          <a:lstStyle/>
          <a:p>
            <a:pPr marL="0" indent="0">
              <a:buNone/>
            </a:pPr>
            <a:r>
              <a:rPr lang="nb-NO" sz="4000" b="1" dirty="0"/>
              <a:t>Siste 3 måneder økonomisk utvikling</a:t>
            </a:r>
          </a:p>
          <a:p>
            <a:endParaRPr lang="nb-NO" sz="1800" dirty="0"/>
          </a:p>
          <a:p>
            <a:r>
              <a:rPr lang="nb-NO" sz="4800" dirty="0"/>
              <a:t>52%</a:t>
            </a:r>
            <a:r>
              <a:rPr lang="nb-NO" dirty="0"/>
              <a:t> totalt, nær sideveis</a:t>
            </a:r>
          </a:p>
          <a:p>
            <a:endParaRPr lang="nb-NO" sz="1800" dirty="0"/>
          </a:p>
          <a:p>
            <a:r>
              <a:rPr lang="nb-NO" sz="4800" dirty="0"/>
              <a:t>50%</a:t>
            </a:r>
            <a:r>
              <a:rPr lang="nb-NO" dirty="0"/>
              <a:t> i Oslo (lavest blant fylkene, </a:t>
            </a:r>
            <a:r>
              <a:rPr lang="nb-NO" dirty="0" err="1"/>
              <a:t>Vestland</a:t>
            </a:r>
            <a:r>
              <a:rPr lang="nb-NO" dirty="0"/>
              <a:t> 53%)</a:t>
            </a:r>
          </a:p>
          <a:p>
            <a:endParaRPr lang="nb-NO" sz="1800" dirty="0"/>
          </a:p>
          <a:p>
            <a:r>
              <a:rPr lang="nb-NO" sz="4800" dirty="0"/>
              <a:t>51%</a:t>
            </a:r>
            <a:r>
              <a:rPr lang="nb-NO" dirty="0"/>
              <a:t> i industri og olje, 53% i bygg/anlegg</a:t>
            </a:r>
          </a:p>
          <a:p>
            <a:endParaRPr lang="nb-NO" sz="1800" dirty="0"/>
          </a:p>
          <a:p>
            <a:r>
              <a:rPr lang="nb-NO" sz="4800" dirty="0"/>
              <a:t>74%</a:t>
            </a:r>
            <a:r>
              <a:rPr lang="nb-NO" dirty="0"/>
              <a:t> i detaljhandel </a:t>
            </a:r>
          </a:p>
          <a:p>
            <a:endParaRPr lang="nb-NO" sz="1800" dirty="0"/>
          </a:p>
          <a:p>
            <a:r>
              <a:rPr lang="nb-NO" sz="4800" dirty="0"/>
              <a:t>34%</a:t>
            </a:r>
            <a:r>
              <a:rPr lang="nb-NO" dirty="0"/>
              <a:t> innen kultur</a:t>
            </a:r>
          </a:p>
          <a:p>
            <a:endParaRPr lang="nb-NO" dirty="0"/>
          </a:p>
        </p:txBody>
      </p:sp>
      <p:sp>
        <p:nvSpPr>
          <p:cNvPr id="4" name="Plassholder for innhold 3">
            <a:extLst>
              <a:ext uri="{FF2B5EF4-FFF2-40B4-BE49-F238E27FC236}">
                <a16:creationId xmlns:a16="http://schemas.microsoft.com/office/drawing/2014/main" id="{04B2B4C4-B198-4715-A9DA-97F2A81ADFB4}"/>
              </a:ext>
            </a:extLst>
          </p:cNvPr>
          <p:cNvSpPr>
            <a:spLocks noGrp="1"/>
          </p:cNvSpPr>
          <p:nvPr>
            <p:ph sz="half" idx="2"/>
          </p:nvPr>
        </p:nvSpPr>
        <p:spPr>
          <a:solidFill>
            <a:schemeClr val="accent1">
              <a:lumMod val="20000"/>
              <a:lumOff val="80000"/>
            </a:schemeClr>
          </a:solidFill>
        </p:spPr>
        <p:txBody>
          <a:bodyPr>
            <a:normAutofit fontScale="62500" lnSpcReduction="20000"/>
          </a:bodyPr>
          <a:lstStyle/>
          <a:p>
            <a:pPr marL="0" indent="0">
              <a:buNone/>
            </a:pPr>
            <a:r>
              <a:rPr lang="nb-NO" sz="4000" b="1" dirty="0"/>
              <a:t>Neste 3 måneder sysselsetting</a:t>
            </a:r>
          </a:p>
          <a:p>
            <a:endParaRPr lang="nb-NO" sz="1800" dirty="0"/>
          </a:p>
          <a:p>
            <a:r>
              <a:rPr lang="nb-NO" sz="4800" dirty="0"/>
              <a:t>52%</a:t>
            </a:r>
            <a:r>
              <a:rPr lang="nb-NO" dirty="0"/>
              <a:t> totalt - nær uendret sysselsetting</a:t>
            </a:r>
          </a:p>
          <a:p>
            <a:endParaRPr lang="nb-NO" sz="1800" dirty="0"/>
          </a:p>
          <a:p>
            <a:r>
              <a:rPr lang="nb-NO" sz="4800" dirty="0"/>
              <a:t>54%</a:t>
            </a:r>
            <a:r>
              <a:rPr lang="nb-NO" dirty="0"/>
              <a:t> i Oslo (høyest blant fylkene, ellers nær 50, </a:t>
            </a:r>
            <a:r>
              <a:rPr lang="nb-NO" dirty="0" err="1"/>
              <a:t>Vestland</a:t>
            </a:r>
            <a:r>
              <a:rPr lang="nb-NO" dirty="0"/>
              <a:t> 49%)</a:t>
            </a:r>
          </a:p>
          <a:p>
            <a:endParaRPr lang="nb-NO" sz="1800" dirty="0"/>
          </a:p>
          <a:p>
            <a:r>
              <a:rPr lang="nb-NO" sz="4800" dirty="0"/>
              <a:t>57%</a:t>
            </a:r>
            <a:r>
              <a:rPr lang="nb-NO" dirty="0"/>
              <a:t> i industri og 54% varehandel</a:t>
            </a:r>
          </a:p>
          <a:p>
            <a:endParaRPr lang="nb-NO" sz="1800" dirty="0"/>
          </a:p>
          <a:p>
            <a:r>
              <a:rPr lang="nb-NO" sz="4800" dirty="0"/>
              <a:t>47%</a:t>
            </a:r>
            <a:r>
              <a:rPr lang="nb-NO" dirty="0"/>
              <a:t> i olje, overnatting/servering og kultur</a:t>
            </a:r>
          </a:p>
          <a:p>
            <a:endParaRPr lang="nb-NO" dirty="0"/>
          </a:p>
        </p:txBody>
      </p:sp>
    </p:spTree>
    <p:extLst>
      <p:ext uri="{BB962C8B-B14F-4D97-AF65-F5344CB8AC3E}">
        <p14:creationId xmlns:p14="http://schemas.microsoft.com/office/powerpoint/2010/main" val="35651839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5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fade">
                                      <p:cBhvr>
                                        <p:cTn id="27" dur="500"/>
                                        <p:tgtEl>
                                          <p:spTgt spid="3">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8" end="8"/>
                                            </p:txEl>
                                          </p:spTgt>
                                        </p:tgtEl>
                                        <p:attrNameLst>
                                          <p:attrName>style.visibility</p:attrName>
                                        </p:attrNameLst>
                                      </p:cBhvr>
                                      <p:to>
                                        <p:strVal val="visible"/>
                                      </p:to>
                                    </p:set>
                                    <p:animEffect transition="in" filter="fade">
                                      <p:cBhvr>
                                        <p:cTn id="32" dur="500"/>
                                        <p:tgtEl>
                                          <p:spTgt spid="3">
                                            <p:txEl>
                                              <p:pRg st="8" end="8"/>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10" end="10"/>
                                            </p:txEl>
                                          </p:spTgt>
                                        </p:tgtEl>
                                        <p:attrNameLst>
                                          <p:attrName>style.visibility</p:attrName>
                                        </p:attrNameLst>
                                      </p:cBhvr>
                                      <p:to>
                                        <p:strVal val="visible"/>
                                      </p:to>
                                    </p:set>
                                    <p:animEffect transition="in" filter="fade">
                                      <p:cBhvr>
                                        <p:cTn id="37" dur="500"/>
                                        <p:tgtEl>
                                          <p:spTgt spid="3">
                                            <p:txEl>
                                              <p:pRg st="10" end="1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4">
                                            <p:bg/>
                                          </p:spTgt>
                                        </p:tgtEl>
                                        <p:attrNameLst>
                                          <p:attrName>style.visibility</p:attrName>
                                        </p:attrNameLst>
                                      </p:cBhvr>
                                      <p:to>
                                        <p:strVal val="visible"/>
                                      </p:to>
                                    </p:set>
                                    <p:animEffect transition="in" filter="fade">
                                      <p:cBhvr>
                                        <p:cTn id="42" dur="500"/>
                                        <p:tgtEl>
                                          <p:spTgt spid="4">
                                            <p:bg/>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4">
                                            <p:txEl>
                                              <p:pRg st="0" end="0"/>
                                            </p:txEl>
                                          </p:spTgt>
                                        </p:tgtEl>
                                        <p:attrNameLst>
                                          <p:attrName>style.visibility</p:attrName>
                                        </p:attrNameLst>
                                      </p:cBhvr>
                                      <p:to>
                                        <p:strVal val="visible"/>
                                      </p:to>
                                    </p:set>
                                    <p:animEffect transition="in" filter="fade">
                                      <p:cBhvr>
                                        <p:cTn id="47" dur="500"/>
                                        <p:tgtEl>
                                          <p:spTgt spid="4">
                                            <p:txEl>
                                              <p:pRg st="0" end="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4">
                                            <p:txEl>
                                              <p:pRg st="2" end="2"/>
                                            </p:txEl>
                                          </p:spTgt>
                                        </p:tgtEl>
                                        <p:attrNameLst>
                                          <p:attrName>style.visibility</p:attrName>
                                        </p:attrNameLst>
                                      </p:cBhvr>
                                      <p:to>
                                        <p:strVal val="visible"/>
                                      </p:to>
                                    </p:set>
                                    <p:animEffect transition="in" filter="fade">
                                      <p:cBhvr>
                                        <p:cTn id="52" dur="500"/>
                                        <p:tgtEl>
                                          <p:spTgt spid="4">
                                            <p:txEl>
                                              <p:pRg st="2" end="2"/>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4">
                                            <p:txEl>
                                              <p:pRg st="4" end="4"/>
                                            </p:txEl>
                                          </p:spTgt>
                                        </p:tgtEl>
                                        <p:attrNameLst>
                                          <p:attrName>style.visibility</p:attrName>
                                        </p:attrNameLst>
                                      </p:cBhvr>
                                      <p:to>
                                        <p:strVal val="visible"/>
                                      </p:to>
                                    </p:set>
                                    <p:animEffect transition="in" filter="fade">
                                      <p:cBhvr>
                                        <p:cTn id="57" dur="500"/>
                                        <p:tgtEl>
                                          <p:spTgt spid="4">
                                            <p:txEl>
                                              <p:pRg st="4" end="4"/>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4">
                                            <p:txEl>
                                              <p:pRg st="6" end="6"/>
                                            </p:txEl>
                                          </p:spTgt>
                                        </p:tgtEl>
                                        <p:attrNameLst>
                                          <p:attrName>style.visibility</p:attrName>
                                        </p:attrNameLst>
                                      </p:cBhvr>
                                      <p:to>
                                        <p:strVal val="visible"/>
                                      </p:to>
                                    </p:set>
                                    <p:animEffect transition="in" filter="fade">
                                      <p:cBhvr>
                                        <p:cTn id="62" dur="500"/>
                                        <p:tgtEl>
                                          <p:spTgt spid="4">
                                            <p:txEl>
                                              <p:pRg st="6" end="6"/>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4">
                                            <p:txEl>
                                              <p:pRg st="8" end="8"/>
                                            </p:txEl>
                                          </p:spTgt>
                                        </p:tgtEl>
                                        <p:attrNameLst>
                                          <p:attrName>style.visibility</p:attrName>
                                        </p:attrNameLst>
                                      </p:cBhvr>
                                      <p:to>
                                        <p:strVal val="visible"/>
                                      </p:to>
                                    </p:set>
                                    <p:animEffect transition="in" filter="fade">
                                      <p:cBhvr>
                                        <p:cTn id="67" dur="500"/>
                                        <p:tgtEl>
                                          <p:spTgt spid="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4" grpId="0" build="p"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Diagram 9"/>
          <p:cNvGraphicFramePr/>
          <p:nvPr>
            <p:extLst>
              <p:ext uri="{D42A27DB-BD31-4B8C-83A1-F6EECF244321}">
                <p14:modId xmlns:p14="http://schemas.microsoft.com/office/powerpoint/2010/main" val="3881224764"/>
              </p:ext>
            </p:extLst>
          </p:nvPr>
        </p:nvGraphicFramePr>
        <p:xfrm>
          <a:off x="42711" y="0"/>
          <a:ext cx="12217794" cy="4830981"/>
        </p:xfrm>
        <a:graphic>
          <a:graphicData uri="http://schemas.openxmlformats.org/drawingml/2006/chart">
            <c:chart xmlns:c="http://schemas.openxmlformats.org/drawingml/2006/chart" xmlns:r="http://schemas.openxmlformats.org/officeDocument/2006/relationships" r:id="rId3"/>
          </a:graphicData>
        </a:graphic>
      </p:graphicFrame>
      <p:sp>
        <p:nvSpPr>
          <p:cNvPr id="20" name="Rektangel 19"/>
          <p:cNvSpPr/>
          <p:nvPr/>
        </p:nvSpPr>
        <p:spPr>
          <a:xfrm>
            <a:off x="5640" y="5105312"/>
            <a:ext cx="12254865" cy="175268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2398"/>
          </a:p>
        </p:txBody>
      </p:sp>
      <p:sp>
        <p:nvSpPr>
          <p:cNvPr id="22" name="Ellipse 21"/>
          <p:cNvSpPr>
            <a:spLocks noChangeAspect="1"/>
          </p:cNvSpPr>
          <p:nvPr/>
        </p:nvSpPr>
        <p:spPr>
          <a:xfrm>
            <a:off x="377848" y="5453343"/>
            <a:ext cx="1055704" cy="1056626"/>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lnSpc>
                <a:spcPts val="5328"/>
              </a:lnSpc>
            </a:pPr>
            <a:r>
              <a:rPr lang="en-US" sz="5328" b="1" dirty="0"/>
              <a:t>1</a:t>
            </a:r>
          </a:p>
        </p:txBody>
      </p:sp>
      <p:sp>
        <p:nvSpPr>
          <p:cNvPr id="7" name="Rektangel 6"/>
          <p:cNvSpPr/>
          <p:nvPr/>
        </p:nvSpPr>
        <p:spPr>
          <a:xfrm>
            <a:off x="1630826" y="5396880"/>
            <a:ext cx="10695437" cy="1169551"/>
          </a:xfrm>
          <a:prstGeom prst="rect">
            <a:avLst/>
          </a:prstGeom>
        </p:spPr>
        <p:txBody>
          <a:bodyPr wrap="square" anchor="ctr">
            <a:spAutoFit/>
          </a:bodyPr>
          <a:lstStyle/>
          <a:p>
            <a:r>
              <a:rPr lang="nb-NO" sz="3500" b="1" dirty="0" err="1">
                <a:solidFill>
                  <a:schemeClr val="bg1"/>
                </a:solidFill>
              </a:rPr>
              <a:t>Vestland</a:t>
            </a:r>
            <a:r>
              <a:rPr lang="nb-NO" sz="3500" b="1" dirty="0">
                <a:solidFill>
                  <a:schemeClr val="bg1"/>
                </a:solidFill>
              </a:rPr>
              <a:t> – noe nedgang siste 12 måneder og forventes nær uendret neste 12 måneder</a:t>
            </a:r>
          </a:p>
        </p:txBody>
      </p:sp>
      <p:sp>
        <p:nvSpPr>
          <p:cNvPr id="14" name="TekstSylinder 13"/>
          <p:cNvSpPr txBox="1"/>
          <p:nvPr/>
        </p:nvSpPr>
        <p:spPr>
          <a:xfrm>
            <a:off x="208651" y="4830981"/>
            <a:ext cx="9211671" cy="164019"/>
          </a:xfrm>
          <a:prstGeom prst="rect">
            <a:avLst/>
          </a:prstGeom>
          <a:noFill/>
        </p:spPr>
        <p:txBody>
          <a:bodyPr wrap="square" lIns="0" tIns="0" rIns="0" bIns="0" rtlCol="0">
            <a:spAutoFit/>
          </a:bodyPr>
          <a:lstStyle/>
          <a:p>
            <a:pPr>
              <a:defRPr/>
            </a:pPr>
            <a:r>
              <a:rPr lang="nb-NO" sz="1066" dirty="0">
                <a:solidFill>
                  <a:srgbClr val="494949"/>
                </a:solidFill>
              </a:rPr>
              <a:t>Hovedindeks er gjennomsnitt av seks delindikatorer. Økonomisk utvikling gjelder siste 12 måneder.   De andre delindekser er forventning neste 12 måneder</a:t>
            </a:r>
          </a:p>
        </p:txBody>
      </p:sp>
    </p:spTree>
    <p:extLst>
      <p:ext uri="{BB962C8B-B14F-4D97-AF65-F5344CB8AC3E}">
        <p14:creationId xmlns:p14="http://schemas.microsoft.com/office/powerpoint/2010/main" val="15098668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graphicEl>
                                              <a:chart seriesIdx="-3" categoryIdx="-3" bldStep="gridLegend"/>
                                            </p:graphicEl>
                                          </p:spTgt>
                                        </p:tgtEl>
                                        <p:attrNameLst>
                                          <p:attrName>style.visibility</p:attrName>
                                        </p:attrNameLst>
                                      </p:cBhvr>
                                      <p:to>
                                        <p:strVal val="visible"/>
                                      </p:to>
                                    </p:set>
                                    <p:animEffect transition="in" filter="fade">
                                      <p:cBhvr>
                                        <p:cTn id="7" dur="500"/>
                                        <p:tgtEl>
                                          <p:spTgt spid="10">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graphicEl>
                                              <a:chart seriesIdx="-4" categoryIdx="0" bldStep="category"/>
                                            </p:graphicEl>
                                          </p:spTgt>
                                        </p:tgtEl>
                                        <p:attrNameLst>
                                          <p:attrName>style.visibility</p:attrName>
                                        </p:attrNameLst>
                                      </p:cBhvr>
                                      <p:to>
                                        <p:strVal val="visible"/>
                                      </p:to>
                                    </p:set>
                                    <p:animEffect transition="in" filter="fade">
                                      <p:cBhvr>
                                        <p:cTn id="12" dur="500"/>
                                        <p:tgtEl>
                                          <p:spTgt spid="10">
                                            <p:graphicEl>
                                              <a:chart seriesIdx="-4" categoryIdx="0" bldStep="category"/>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graphicEl>
                                              <a:chart seriesIdx="-4" categoryIdx="1" bldStep="category"/>
                                            </p:graphicEl>
                                          </p:spTgt>
                                        </p:tgtEl>
                                        <p:attrNameLst>
                                          <p:attrName>style.visibility</p:attrName>
                                        </p:attrNameLst>
                                      </p:cBhvr>
                                      <p:to>
                                        <p:strVal val="visible"/>
                                      </p:to>
                                    </p:set>
                                    <p:animEffect transition="in" filter="fade">
                                      <p:cBhvr>
                                        <p:cTn id="17" dur="500"/>
                                        <p:tgtEl>
                                          <p:spTgt spid="10">
                                            <p:graphicEl>
                                              <a:chart seriesIdx="-4" categoryIdx="1" bldStep="category"/>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0">
                                            <p:graphicEl>
                                              <a:chart seriesIdx="-4" categoryIdx="2" bldStep="category"/>
                                            </p:graphicEl>
                                          </p:spTgt>
                                        </p:tgtEl>
                                        <p:attrNameLst>
                                          <p:attrName>style.visibility</p:attrName>
                                        </p:attrNameLst>
                                      </p:cBhvr>
                                      <p:to>
                                        <p:strVal val="visible"/>
                                      </p:to>
                                    </p:set>
                                    <p:animEffect transition="in" filter="fade">
                                      <p:cBhvr>
                                        <p:cTn id="22" dur="500"/>
                                        <p:tgtEl>
                                          <p:spTgt spid="10">
                                            <p:graphicEl>
                                              <a:chart seriesIdx="-4" categoryIdx="2" bldStep="category"/>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0">
                                            <p:graphicEl>
                                              <a:chart seriesIdx="-4" categoryIdx="3" bldStep="category"/>
                                            </p:graphicEl>
                                          </p:spTgt>
                                        </p:tgtEl>
                                        <p:attrNameLst>
                                          <p:attrName>style.visibility</p:attrName>
                                        </p:attrNameLst>
                                      </p:cBhvr>
                                      <p:to>
                                        <p:strVal val="visible"/>
                                      </p:to>
                                    </p:set>
                                    <p:animEffect transition="in" filter="fade">
                                      <p:cBhvr>
                                        <p:cTn id="27" dur="500"/>
                                        <p:tgtEl>
                                          <p:spTgt spid="10">
                                            <p:graphicEl>
                                              <a:chart seriesIdx="-4" categoryIdx="3" bldStep="category"/>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0">
                                            <p:graphicEl>
                                              <a:chart seriesIdx="-4" categoryIdx="4" bldStep="category"/>
                                            </p:graphicEl>
                                          </p:spTgt>
                                        </p:tgtEl>
                                        <p:attrNameLst>
                                          <p:attrName>style.visibility</p:attrName>
                                        </p:attrNameLst>
                                      </p:cBhvr>
                                      <p:to>
                                        <p:strVal val="visible"/>
                                      </p:to>
                                    </p:set>
                                    <p:animEffect transition="in" filter="fade">
                                      <p:cBhvr>
                                        <p:cTn id="32" dur="500"/>
                                        <p:tgtEl>
                                          <p:spTgt spid="10">
                                            <p:graphicEl>
                                              <a:chart seriesIdx="-4" categoryIdx="4" bldStep="category"/>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0">
                                            <p:graphicEl>
                                              <a:chart seriesIdx="-4" categoryIdx="5" bldStep="category"/>
                                            </p:graphicEl>
                                          </p:spTgt>
                                        </p:tgtEl>
                                        <p:attrNameLst>
                                          <p:attrName>style.visibility</p:attrName>
                                        </p:attrNameLst>
                                      </p:cBhvr>
                                      <p:to>
                                        <p:strVal val="visible"/>
                                      </p:to>
                                    </p:set>
                                    <p:animEffect transition="in" filter="fade">
                                      <p:cBhvr>
                                        <p:cTn id="37" dur="500"/>
                                        <p:tgtEl>
                                          <p:spTgt spid="10">
                                            <p:graphicEl>
                                              <a:chart seriesIdx="-4" categoryIdx="5" bldStep="category"/>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0">
                                            <p:graphicEl>
                                              <a:chart seriesIdx="-4" categoryIdx="6" bldStep="category"/>
                                            </p:graphicEl>
                                          </p:spTgt>
                                        </p:tgtEl>
                                        <p:attrNameLst>
                                          <p:attrName>style.visibility</p:attrName>
                                        </p:attrNameLst>
                                      </p:cBhvr>
                                      <p:to>
                                        <p:strVal val="visible"/>
                                      </p:to>
                                    </p:set>
                                    <p:animEffect transition="in" filter="fade">
                                      <p:cBhvr>
                                        <p:cTn id="42" dur="500"/>
                                        <p:tgtEl>
                                          <p:spTgt spid="10">
                                            <p:graphicEl>
                                              <a:chart seriesIdx="-4" categoryIdx="6" bldStep="category"/>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0" grpId="0">
        <p:bldSub>
          <a:bldChart bld="category"/>
        </p:bldSub>
      </p:bldGraphic>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e 3" descr="Et bilde som inneholder snø, utendørs, sitter, stående&#10;&#10;Automatisk generert beskrivelse">
            <a:extLst>
              <a:ext uri="{FF2B5EF4-FFF2-40B4-BE49-F238E27FC236}">
                <a16:creationId xmlns:a16="http://schemas.microsoft.com/office/drawing/2014/main" id="{5C03D435-E107-42E3-8898-DE1ACD1FB8E0}"/>
              </a:ext>
            </a:extLst>
          </p:cNvPr>
          <p:cNvPicPr>
            <a:picLocks noChangeAspect="1"/>
          </p:cNvPicPr>
          <p:nvPr/>
        </p:nvPicPr>
        <p:blipFill rotWithShape="1">
          <a:blip r:embed="rId2">
            <a:extLst>
              <a:ext uri="{28A0092B-C50C-407E-A947-70E740481C1C}">
                <a14:useLocalDpi xmlns:a14="http://schemas.microsoft.com/office/drawing/2010/main" val="0"/>
              </a:ext>
            </a:extLst>
          </a:blip>
          <a:srcRect b="7815"/>
          <a:stretch/>
        </p:blipFill>
        <p:spPr>
          <a:xfrm>
            <a:off x="1" y="-635253"/>
            <a:ext cx="12192000" cy="7493253"/>
          </a:xfrm>
          <a:prstGeom prst="rect">
            <a:avLst/>
          </a:prstGeom>
        </p:spPr>
      </p:pic>
      <p:sp>
        <p:nvSpPr>
          <p:cNvPr id="14" name="TekstSylinder 13">
            <a:extLst>
              <a:ext uri="{FF2B5EF4-FFF2-40B4-BE49-F238E27FC236}">
                <a16:creationId xmlns:a16="http://schemas.microsoft.com/office/drawing/2014/main" id="{95F099D3-CBB7-4D41-BBFD-1202F581790D}"/>
              </a:ext>
            </a:extLst>
          </p:cNvPr>
          <p:cNvSpPr txBox="1"/>
          <p:nvPr/>
        </p:nvSpPr>
        <p:spPr>
          <a:xfrm>
            <a:off x="6800246" y="3909499"/>
            <a:ext cx="5111016" cy="2709275"/>
          </a:xfrm>
          <a:prstGeom prst="ellipse">
            <a:avLst/>
          </a:prstGeom>
          <a:solidFill>
            <a:srgbClr val="005AA4"/>
          </a:solidFill>
          <a:ln w="174625" cmpd="thinThick">
            <a:solidFill>
              <a:srgbClr val="005AA4"/>
            </a:solidFill>
          </a:ln>
        </p:spPr>
        <p:txBody>
          <a:bodyPr vert="horz" lIns="91440" tIns="45720" rIns="91440" bIns="45720" rtlCol="0" anchor="ctr">
            <a:normAutofit/>
          </a:bodyPr>
          <a:lstStyle/>
          <a:p>
            <a:pPr algn="ctr">
              <a:lnSpc>
                <a:spcPct val="90000"/>
              </a:lnSpc>
              <a:spcBef>
                <a:spcPct val="0"/>
              </a:spcBef>
              <a:spcAft>
                <a:spcPts val="600"/>
              </a:spcAft>
            </a:pPr>
            <a:r>
              <a:rPr lang="en-US" sz="2800" b="1" dirty="0" err="1">
                <a:solidFill>
                  <a:srgbClr val="FFFFFF"/>
                </a:solidFill>
                <a:ea typeface="+mj-ea"/>
                <a:cs typeface="+mj-cs"/>
              </a:rPr>
              <a:t>Hva</a:t>
            </a:r>
            <a:r>
              <a:rPr lang="en-US" sz="2800" b="1" dirty="0">
                <a:solidFill>
                  <a:srgbClr val="FFFFFF"/>
                </a:solidFill>
                <a:ea typeface="+mj-ea"/>
                <a:cs typeface="+mj-cs"/>
              </a:rPr>
              <a:t> </a:t>
            </a:r>
            <a:r>
              <a:rPr lang="en-US" sz="2800" b="1" dirty="0" err="1">
                <a:solidFill>
                  <a:srgbClr val="FFFFFF"/>
                </a:solidFill>
                <a:ea typeface="+mj-ea"/>
                <a:cs typeface="+mj-cs"/>
              </a:rPr>
              <a:t>skjer</a:t>
            </a:r>
            <a:r>
              <a:rPr lang="en-US" sz="2800" b="1" dirty="0">
                <a:solidFill>
                  <a:srgbClr val="FFFFFF"/>
                </a:solidFill>
                <a:ea typeface="+mj-ea"/>
                <a:cs typeface="+mj-cs"/>
              </a:rPr>
              <a:t> med </a:t>
            </a:r>
            <a:r>
              <a:rPr lang="en-US" sz="2800" b="1" dirty="0" err="1">
                <a:solidFill>
                  <a:srgbClr val="FFFFFF"/>
                </a:solidFill>
                <a:ea typeface="+mj-ea"/>
                <a:cs typeface="+mj-cs"/>
              </a:rPr>
              <a:t>aktiviteten</a:t>
            </a:r>
            <a:r>
              <a:rPr lang="en-US" sz="2800" b="1" dirty="0">
                <a:solidFill>
                  <a:srgbClr val="FFFFFF"/>
                </a:solidFill>
                <a:ea typeface="+mj-ea"/>
                <a:cs typeface="+mj-cs"/>
              </a:rPr>
              <a:t> </a:t>
            </a:r>
            <a:r>
              <a:rPr lang="en-US" sz="2800" b="1" dirty="0" err="1">
                <a:solidFill>
                  <a:srgbClr val="FFFFFF"/>
                </a:solidFill>
                <a:ea typeface="+mj-ea"/>
                <a:cs typeface="+mj-cs"/>
              </a:rPr>
              <a:t>på</a:t>
            </a:r>
            <a:r>
              <a:rPr lang="en-US" sz="2800" b="1" dirty="0">
                <a:solidFill>
                  <a:srgbClr val="FFFFFF"/>
                </a:solidFill>
                <a:ea typeface="+mj-ea"/>
                <a:cs typeface="+mj-cs"/>
              </a:rPr>
              <a:t> </a:t>
            </a:r>
            <a:r>
              <a:rPr lang="en-US" sz="2800" b="1" dirty="0" err="1">
                <a:solidFill>
                  <a:srgbClr val="FFFFFF"/>
                </a:solidFill>
                <a:ea typeface="+mj-ea"/>
                <a:cs typeface="+mj-cs"/>
              </a:rPr>
              <a:t>norsk</a:t>
            </a:r>
            <a:r>
              <a:rPr lang="en-US" sz="2800" b="1" dirty="0">
                <a:solidFill>
                  <a:srgbClr val="FFFFFF"/>
                </a:solidFill>
                <a:ea typeface="+mj-ea"/>
                <a:cs typeface="+mj-cs"/>
              </a:rPr>
              <a:t> </a:t>
            </a:r>
            <a:r>
              <a:rPr lang="en-US" sz="2800" b="1" dirty="0" err="1">
                <a:solidFill>
                  <a:srgbClr val="FFFFFF"/>
                </a:solidFill>
                <a:ea typeface="+mj-ea"/>
                <a:cs typeface="+mj-cs"/>
              </a:rPr>
              <a:t>sokkel</a:t>
            </a:r>
            <a:r>
              <a:rPr lang="en-US" sz="2800" b="1" dirty="0">
                <a:solidFill>
                  <a:srgbClr val="FFFFFF"/>
                </a:solidFill>
                <a:ea typeface="+mj-ea"/>
                <a:cs typeface="+mj-cs"/>
              </a:rPr>
              <a:t>?</a:t>
            </a:r>
          </a:p>
        </p:txBody>
      </p:sp>
      <p:sp>
        <p:nvSpPr>
          <p:cNvPr id="7" name="Plassholder for tekst 13">
            <a:extLst>
              <a:ext uri="{FF2B5EF4-FFF2-40B4-BE49-F238E27FC236}">
                <a16:creationId xmlns:a16="http://schemas.microsoft.com/office/drawing/2014/main" id="{BFF16605-543E-43FA-BF43-78C30908EA38}"/>
              </a:ext>
            </a:extLst>
          </p:cNvPr>
          <p:cNvSpPr txBox="1">
            <a:spLocks/>
          </p:cNvSpPr>
          <p:nvPr/>
        </p:nvSpPr>
        <p:spPr>
          <a:xfrm>
            <a:off x="8747430" y="6030052"/>
            <a:ext cx="1216649" cy="349058"/>
          </a:xfrm>
          <a:prstGeom prst="rect">
            <a:avLst/>
          </a:prstGeom>
          <a:blipFill dpi="0" rotWithShape="1">
            <a:blip r:embed="rId3"/>
            <a:srcRect/>
            <a:stretch>
              <a:fillRect/>
            </a:stretch>
          </a:blipFill>
        </p:spPr>
        <p:txBody>
          <a:bodyPr/>
          <a:lstStyle>
            <a:lvl1pPr marL="311969" indent="-311969" algn="l" defTabSz="609306" rtl="0" eaLnBrk="1" latinLnBrk="0" hangingPunct="1">
              <a:lnSpc>
                <a:spcPct val="100000"/>
              </a:lnSpc>
              <a:spcBef>
                <a:spcPts val="400"/>
              </a:spcBef>
              <a:spcAft>
                <a:spcPts val="400"/>
              </a:spcAft>
              <a:buClrTx/>
              <a:buFont typeface="Arial" panose="020B0604020202020204" pitchFamily="34" charset="0"/>
              <a:buChar char="•"/>
              <a:defRPr sz="100" kern="1200">
                <a:solidFill>
                  <a:srgbClr val="000000"/>
                </a:solidFill>
                <a:latin typeface="+mn-lt"/>
                <a:ea typeface="+mn-ea"/>
                <a:cs typeface="+mn-cs"/>
              </a:defRPr>
            </a:lvl1pPr>
            <a:lvl2pPr marL="538638" indent="-143919" algn="l" defTabSz="609306" rtl="0" eaLnBrk="1" latinLnBrk="0" hangingPunct="1">
              <a:lnSpc>
                <a:spcPct val="100000"/>
              </a:lnSpc>
              <a:spcBef>
                <a:spcPts val="400"/>
              </a:spcBef>
              <a:spcAft>
                <a:spcPts val="400"/>
              </a:spcAft>
              <a:buClrTx/>
              <a:buFont typeface="Calibri" panose="020F0502020204030204" pitchFamily="34" charset="0"/>
              <a:buChar char="‐"/>
              <a:defRPr sz="100" kern="1200">
                <a:solidFill>
                  <a:srgbClr val="000000"/>
                </a:solidFill>
                <a:latin typeface="+mn-lt"/>
                <a:ea typeface="+mn-ea"/>
                <a:cs typeface="+mn-cs"/>
              </a:defRPr>
            </a:lvl2pPr>
            <a:lvl3pPr marL="779914" indent="-143919" algn="l" defTabSz="609306" rtl="0" eaLnBrk="1" latinLnBrk="0" hangingPunct="1">
              <a:lnSpc>
                <a:spcPct val="100000"/>
              </a:lnSpc>
              <a:spcBef>
                <a:spcPts val="400"/>
              </a:spcBef>
              <a:spcAft>
                <a:spcPts val="400"/>
              </a:spcAft>
              <a:buClrTx/>
              <a:buFont typeface="Calibri" panose="020F0502020204030204" pitchFamily="34" charset="0"/>
              <a:buChar char="‐"/>
              <a:defRPr sz="100" kern="1200">
                <a:solidFill>
                  <a:srgbClr val="000000"/>
                </a:solidFill>
                <a:latin typeface="+mn-lt"/>
                <a:ea typeface="+mn-ea"/>
                <a:cs typeface="+mn-cs"/>
              </a:defRPr>
            </a:lvl3pPr>
            <a:lvl4pPr marL="1077276" indent="-143919" algn="l" defTabSz="609306" rtl="0" eaLnBrk="1" latinLnBrk="0" hangingPunct="1">
              <a:lnSpc>
                <a:spcPct val="100000"/>
              </a:lnSpc>
              <a:spcBef>
                <a:spcPts val="400"/>
              </a:spcBef>
              <a:spcAft>
                <a:spcPts val="400"/>
              </a:spcAft>
              <a:buClrTx/>
              <a:buFont typeface="Calibri" panose="020F0502020204030204" pitchFamily="34" charset="0"/>
              <a:buChar char="‐"/>
              <a:defRPr sz="100" kern="1200">
                <a:solidFill>
                  <a:srgbClr val="000000"/>
                </a:solidFill>
                <a:latin typeface="+mn-lt"/>
                <a:ea typeface="+mn-ea"/>
                <a:cs typeface="+mn-cs"/>
              </a:defRPr>
            </a:lvl4pPr>
            <a:lvl5pPr marL="1374638" indent="-143919" algn="l" defTabSz="609306" rtl="0" eaLnBrk="1" latinLnBrk="0" hangingPunct="1">
              <a:lnSpc>
                <a:spcPct val="100000"/>
              </a:lnSpc>
              <a:spcBef>
                <a:spcPts val="400"/>
              </a:spcBef>
              <a:spcAft>
                <a:spcPts val="400"/>
              </a:spcAft>
              <a:buClrTx/>
              <a:buFont typeface="Calibri" panose="020F0502020204030204" pitchFamily="34" charset="0"/>
              <a:buChar char="‐"/>
              <a:defRPr sz="100" kern="1200">
                <a:solidFill>
                  <a:srgbClr val="000000"/>
                </a:solidFill>
                <a:latin typeface="+mn-lt"/>
                <a:ea typeface="+mn-ea"/>
                <a:cs typeface="+mn-cs"/>
              </a:defRPr>
            </a:lvl5pPr>
            <a:lvl6pPr marL="1675591" indent="-152327" algn="l" defTabSz="609306" rtl="0" eaLnBrk="1" latinLnBrk="0" hangingPunct="1">
              <a:lnSpc>
                <a:spcPct val="90000"/>
              </a:lnSpc>
              <a:spcBef>
                <a:spcPts val="334"/>
              </a:spcBef>
              <a:buFont typeface="Arial" panose="020B0604020202020204" pitchFamily="34" charset="0"/>
              <a:buChar char="•"/>
              <a:defRPr sz="1267" kern="1200">
                <a:solidFill>
                  <a:schemeClr val="tx1"/>
                </a:solidFill>
                <a:latin typeface="+mn-lt"/>
                <a:ea typeface="+mn-ea"/>
                <a:cs typeface="+mn-cs"/>
              </a:defRPr>
            </a:lvl6pPr>
            <a:lvl7pPr marL="1980244" indent="-152327" algn="l" defTabSz="609306" rtl="0" eaLnBrk="1" latinLnBrk="0" hangingPunct="1">
              <a:lnSpc>
                <a:spcPct val="90000"/>
              </a:lnSpc>
              <a:spcBef>
                <a:spcPts val="334"/>
              </a:spcBef>
              <a:buFont typeface="Arial" panose="020B0604020202020204" pitchFamily="34" charset="0"/>
              <a:buChar char="•"/>
              <a:defRPr sz="1267" kern="1200">
                <a:solidFill>
                  <a:schemeClr val="tx1"/>
                </a:solidFill>
                <a:latin typeface="+mn-lt"/>
                <a:ea typeface="+mn-ea"/>
                <a:cs typeface="+mn-cs"/>
              </a:defRPr>
            </a:lvl7pPr>
            <a:lvl8pPr marL="2284893" indent="-152327" algn="l" defTabSz="609306" rtl="0" eaLnBrk="1" latinLnBrk="0" hangingPunct="1">
              <a:lnSpc>
                <a:spcPct val="90000"/>
              </a:lnSpc>
              <a:spcBef>
                <a:spcPts val="334"/>
              </a:spcBef>
              <a:buFont typeface="Arial" panose="020B0604020202020204" pitchFamily="34" charset="0"/>
              <a:buChar char="•"/>
              <a:defRPr sz="1267" kern="1200">
                <a:solidFill>
                  <a:schemeClr val="tx1"/>
                </a:solidFill>
                <a:latin typeface="+mn-lt"/>
                <a:ea typeface="+mn-ea"/>
                <a:cs typeface="+mn-cs"/>
              </a:defRPr>
            </a:lvl8pPr>
            <a:lvl9pPr marL="2589547" indent="-152327" algn="l" defTabSz="609306" rtl="0" eaLnBrk="1" latinLnBrk="0" hangingPunct="1">
              <a:lnSpc>
                <a:spcPct val="90000"/>
              </a:lnSpc>
              <a:spcBef>
                <a:spcPts val="334"/>
              </a:spcBef>
              <a:buFont typeface="Arial" panose="020B0604020202020204" pitchFamily="34" charset="0"/>
              <a:buChar char="•"/>
              <a:defRPr sz="1267" kern="1200">
                <a:solidFill>
                  <a:schemeClr val="tx1"/>
                </a:solidFill>
                <a:latin typeface="+mn-lt"/>
                <a:ea typeface="+mn-ea"/>
                <a:cs typeface="+mn-cs"/>
              </a:defRPr>
            </a:lvl9pPr>
          </a:lstStyle>
          <a:p>
            <a:r>
              <a:rPr lang="nb-NO"/>
              <a:t> </a:t>
            </a:r>
          </a:p>
        </p:txBody>
      </p:sp>
    </p:spTree>
    <p:extLst>
      <p:ext uri="{BB962C8B-B14F-4D97-AF65-F5344CB8AC3E}">
        <p14:creationId xmlns:p14="http://schemas.microsoft.com/office/powerpoint/2010/main" val="38550928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5" name="Diagram 34"/>
          <p:cNvGraphicFramePr/>
          <p:nvPr/>
        </p:nvGraphicFramePr>
        <p:xfrm>
          <a:off x="5639" y="139959"/>
          <a:ext cx="12180722" cy="4866279"/>
        </p:xfrm>
        <a:graphic>
          <a:graphicData uri="http://schemas.openxmlformats.org/drawingml/2006/chart">
            <c:chart xmlns:c="http://schemas.openxmlformats.org/drawingml/2006/chart" xmlns:r="http://schemas.openxmlformats.org/officeDocument/2006/relationships" r:id="rId3"/>
          </a:graphicData>
        </a:graphic>
      </p:graphicFrame>
      <p:cxnSp>
        <p:nvCxnSpPr>
          <p:cNvPr id="34" name="Rett linje 33"/>
          <p:cNvCxnSpPr/>
          <p:nvPr/>
        </p:nvCxnSpPr>
        <p:spPr>
          <a:xfrm>
            <a:off x="577821" y="2229624"/>
            <a:ext cx="11110502" cy="0"/>
          </a:xfrm>
          <a:prstGeom prst="line">
            <a:avLst/>
          </a:prstGeom>
          <a:ln w="15875" cmpd="sng">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sp>
        <p:nvSpPr>
          <p:cNvPr id="36" name="Rektangel 35"/>
          <p:cNvSpPr/>
          <p:nvPr/>
        </p:nvSpPr>
        <p:spPr>
          <a:xfrm>
            <a:off x="5640" y="5105312"/>
            <a:ext cx="12254865" cy="175268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2398"/>
          </a:p>
        </p:txBody>
      </p:sp>
      <p:sp>
        <p:nvSpPr>
          <p:cNvPr id="37" name="TekstSylinder 36"/>
          <p:cNvSpPr txBox="1"/>
          <p:nvPr/>
        </p:nvSpPr>
        <p:spPr>
          <a:xfrm>
            <a:off x="167437" y="4842219"/>
            <a:ext cx="3276646" cy="164019"/>
          </a:xfrm>
          <a:prstGeom prst="rect">
            <a:avLst/>
          </a:prstGeom>
          <a:noFill/>
        </p:spPr>
        <p:txBody>
          <a:bodyPr wrap="square" lIns="0" tIns="0" rIns="0" bIns="0" rtlCol="0">
            <a:spAutoFit/>
          </a:bodyPr>
          <a:lstStyle/>
          <a:p>
            <a:pPr>
              <a:defRPr/>
            </a:pPr>
            <a:r>
              <a:rPr lang="nb-NO" sz="1066" dirty="0">
                <a:solidFill>
                  <a:srgbClr val="626262"/>
                </a:solidFill>
              </a:rPr>
              <a:t>Andel av omsetningen som er knyttet til oljevirksomhet</a:t>
            </a:r>
          </a:p>
        </p:txBody>
      </p:sp>
      <p:sp>
        <p:nvSpPr>
          <p:cNvPr id="40" name="Ellipse 39"/>
          <p:cNvSpPr>
            <a:spLocks noChangeAspect="1"/>
          </p:cNvSpPr>
          <p:nvPr/>
        </p:nvSpPr>
        <p:spPr>
          <a:xfrm>
            <a:off x="377848" y="5453343"/>
            <a:ext cx="1055704" cy="1056626"/>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lnSpc>
                <a:spcPts val="5328"/>
              </a:lnSpc>
            </a:pPr>
            <a:r>
              <a:rPr lang="en-US" sz="5328" b="1" dirty="0"/>
              <a:t>2</a:t>
            </a:r>
          </a:p>
        </p:txBody>
      </p:sp>
      <p:sp>
        <p:nvSpPr>
          <p:cNvPr id="8" name="Rektangel 7"/>
          <p:cNvSpPr/>
          <p:nvPr/>
        </p:nvSpPr>
        <p:spPr>
          <a:xfrm>
            <a:off x="1805760" y="5319941"/>
            <a:ext cx="10002577" cy="1323439"/>
          </a:xfrm>
          <a:prstGeom prst="rect">
            <a:avLst/>
          </a:prstGeom>
        </p:spPr>
        <p:txBody>
          <a:bodyPr wrap="square" anchor="ctr">
            <a:spAutoFit/>
          </a:bodyPr>
          <a:lstStyle/>
          <a:p>
            <a:r>
              <a:rPr lang="nb-NO" sz="4000" b="1" dirty="0">
                <a:solidFill>
                  <a:schemeClr val="bg1"/>
                </a:solidFill>
              </a:rPr>
              <a:t>Oljebedrifter venter nedgang neste 12 måneder</a:t>
            </a:r>
          </a:p>
        </p:txBody>
      </p:sp>
      <p:sp>
        <p:nvSpPr>
          <p:cNvPr id="9" name="TekstSylinder 8"/>
          <p:cNvSpPr txBox="1"/>
          <p:nvPr/>
        </p:nvSpPr>
        <p:spPr>
          <a:xfrm>
            <a:off x="377848" y="139959"/>
            <a:ext cx="10116487" cy="461665"/>
          </a:xfrm>
          <a:prstGeom prst="rect">
            <a:avLst/>
          </a:prstGeom>
          <a:noFill/>
        </p:spPr>
        <p:txBody>
          <a:bodyPr wrap="square" rtlCol="0">
            <a:spAutoFit/>
          </a:bodyPr>
          <a:lstStyle/>
          <a:p>
            <a:r>
              <a:rPr lang="nb-NO" sz="1200" b="1" dirty="0">
                <a:solidFill>
                  <a:srgbClr val="494949"/>
                </a:solidFill>
              </a:rPr>
              <a:t>Forventningen blant bedriftene etter oljeeksponering</a:t>
            </a:r>
          </a:p>
          <a:p>
            <a:r>
              <a:rPr lang="nb-NO" sz="1200" dirty="0">
                <a:solidFill>
                  <a:srgbClr val="494949"/>
                </a:solidFill>
              </a:rPr>
              <a:t>Andel bedrifter (i % som venter oppgang)</a:t>
            </a:r>
            <a:endParaRPr lang="nb-NO" sz="1200" b="1" dirty="0">
              <a:solidFill>
                <a:srgbClr val="494949"/>
              </a:solidFill>
            </a:endParaRPr>
          </a:p>
        </p:txBody>
      </p:sp>
    </p:spTree>
    <p:extLst>
      <p:ext uri="{BB962C8B-B14F-4D97-AF65-F5344CB8AC3E}">
        <p14:creationId xmlns:p14="http://schemas.microsoft.com/office/powerpoint/2010/main" val="32013868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5">
                                            <p:graphicEl>
                                              <a:chart seriesIdx="-3" categoryIdx="-3" bldStep="gridLegend"/>
                                            </p:graphicEl>
                                          </p:spTgt>
                                        </p:tgtEl>
                                        <p:attrNameLst>
                                          <p:attrName>style.visibility</p:attrName>
                                        </p:attrNameLst>
                                      </p:cBhvr>
                                      <p:to>
                                        <p:strVal val="visible"/>
                                      </p:to>
                                    </p:set>
                                    <p:animEffect transition="in" filter="fade">
                                      <p:cBhvr>
                                        <p:cTn id="7" dur="500"/>
                                        <p:tgtEl>
                                          <p:spTgt spid="35">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5">
                                            <p:graphicEl>
                                              <a:chart seriesIdx="-4" categoryIdx="0" bldStep="category"/>
                                            </p:graphicEl>
                                          </p:spTgt>
                                        </p:tgtEl>
                                        <p:attrNameLst>
                                          <p:attrName>style.visibility</p:attrName>
                                        </p:attrNameLst>
                                      </p:cBhvr>
                                      <p:to>
                                        <p:strVal val="visible"/>
                                      </p:to>
                                    </p:set>
                                    <p:animEffect transition="in" filter="fade">
                                      <p:cBhvr>
                                        <p:cTn id="12" dur="500"/>
                                        <p:tgtEl>
                                          <p:spTgt spid="35">
                                            <p:graphicEl>
                                              <a:chart seriesIdx="-4" categoryIdx="0" bldStep="category"/>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5">
                                            <p:graphicEl>
                                              <a:chart seriesIdx="-4" categoryIdx="1" bldStep="category"/>
                                            </p:graphicEl>
                                          </p:spTgt>
                                        </p:tgtEl>
                                        <p:attrNameLst>
                                          <p:attrName>style.visibility</p:attrName>
                                        </p:attrNameLst>
                                      </p:cBhvr>
                                      <p:to>
                                        <p:strVal val="visible"/>
                                      </p:to>
                                    </p:set>
                                    <p:animEffect transition="in" filter="fade">
                                      <p:cBhvr>
                                        <p:cTn id="17" dur="500"/>
                                        <p:tgtEl>
                                          <p:spTgt spid="35">
                                            <p:graphicEl>
                                              <a:chart seriesIdx="-4" categoryIdx="1" bldStep="category"/>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5">
                                            <p:graphicEl>
                                              <a:chart seriesIdx="-4" categoryIdx="2" bldStep="category"/>
                                            </p:graphicEl>
                                          </p:spTgt>
                                        </p:tgtEl>
                                        <p:attrNameLst>
                                          <p:attrName>style.visibility</p:attrName>
                                        </p:attrNameLst>
                                      </p:cBhvr>
                                      <p:to>
                                        <p:strVal val="visible"/>
                                      </p:to>
                                    </p:set>
                                    <p:animEffect transition="in" filter="fade">
                                      <p:cBhvr>
                                        <p:cTn id="22" dur="500"/>
                                        <p:tgtEl>
                                          <p:spTgt spid="35">
                                            <p:graphicEl>
                                              <a:chart seriesIdx="-4" categoryIdx="2" bldStep="category"/>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5" grpId="0">
        <p:bldSub>
          <a:bldChart bld="category"/>
        </p:bldSub>
      </p:bldGraphic>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Diagram 9"/>
          <p:cNvGraphicFramePr/>
          <p:nvPr/>
        </p:nvGraphicFramePr>
        <p:xfrm>
          <a:off x="42711" y="0"/>
          <a:ext cx="12180722" cy="5050156"/>
        </p:xfrm>
        <a:graphic>
          <a:graphicData uri="http://schemas.openxmlformats.org/drawingml/2006/chart">
            <c:chart xmlns:c="http://schemas.openxmlformats.org/drawingml/2006/chart" xmlns:r="http://schemas.openxmlformats.org/officeDocument/2006/relationships" r:id="rId3"/>
          </a:graphicData>
        </a:graphic>
      </p:graphicFrame>
      <p:cxnSp>
        <p:nvCxnSpPr>
          <p:cNvPr id="9" name="Rett linje 8"/>
          <p:cNvCxnSpPr/>
          <p:nvPr/>
        </p:nvCxnSpPr>
        <p:spPr>
          <a:xfrm>
            <a:off x="621690" y="2416518"/>
            <a:ext cx="11112732" cy="0"/>
          </a:xfrm>
          <a:prstGeom prst="line">
            <a:avLst/>
          </a:prstGeom>
          <a:ln w="15875" cmpd="sng">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sp>
        <p:nvSpPr>
          <p:cNvPr id="20" name="Rektangel 19"/>
          <p:cNvSpPr/>
          <p:nvPr/>
        </p:nvSpPr>
        <p:spPr>
          <a:xfrm>
            <a:off x="5640" y="5105312"/>
            <a:ext cx="12254865" cy="175268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2398"/>
          </a:p>
        </p:txBody>
      </p:sp>
      <p:sp>
        <p:nvSpPr>
          <p:cNvPr id="22" name="Ellipse 21"/>
          <p:cNvSpPr>
            <a:spLocks noChangeAspect="1"/>
          </p:cNvSpPr>
          <p:nvPr/>
        </p:nvSpPr>
        <p:spPr>
          <a:xfrm>
            <a:off x="377848" y="5453343"/>
            <a:ext cx="1055704" cy="1056626"/>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lnSpc>
                <a:spcPts val="5328"/>
              </a:lnSpc>
            </a:pPr>
            <a:r>
              <a:rPr lang="en-US" sz="5328" b="1" dirty="0"/>
              <a:t>3</a:t>
            </a:r>
          </a:p>
        </p:txBody>
      </p:sp>
      <p:sp>
        <p:nvSpPr>
          <p:cNvPr id="7" name="Rektangel 6"/>
          <p:cNvSpPr/>
          <p:nvPr/>
        </p:nvSpPr>
        <p:spPr>
          <a:xfrm>
            <a:off x="1630826" y="5396880"/>
            <a:ext cx="10695437" cy="1169551"/>
          </a:xfrm>
          <a:prstGeom prst="rect">
            <a:avLst/>
          </a:prstGeom>
        </p:spPr>
        <p:txBody>
          <a:bodyPr wrap="square" anchor="ctr">
            <a:spAutoFit/>
          </a:bodyPr>
          <a:lstStyle/>
          <a:p>
            <a:r>
              <a:rPr lang="nb-NO" sz="3500" b="1" dirty="0">
                <a:solidFill>
                  <a:schemeClr val="bg1"/>
                </a:solidFill>
              </a:rPr>
              <a:t>Har vært markert fall i oljebedriftene og forventes ytterligere fall (lav ordreinngang)</a:t>
            </a:r>
          </a:p>
        </p:txBody>
      </p:sp>
      <p:sp>
        <p:nvSpPr>
          <p:cNvPr id="14" name="TekstSylinder 13"/>
          <p:cNvSpPr txBox="1"/>
          <p:nvPr/>
        </p:nvSpPr>
        <p:spPr>
          <a:xfrm>
            <a:off x="208651" y="4830981"/>
            <a:ext cx="9211671" cy="164019"/>
          </a:xfrm>
          <a:prstGeom prst="rect">
            <a:avLst/>
          </a:prstGeom>
          <a:noFill/>
        </p:spPr>
        <p:txBody>
          <a:bodyPr wrap="square" lIns="0" tIns="0" rIns="0" bIns="0" rtlCol="0">
            <a:spAutoFit/>
          </a:bodyPr>
          <a:lstStyle/>
          <a:p>
            <a:pPr>
              <a:defRPr/>
            </a:pPr>
            <a:r>
              <a:rPr lang="nb-NO" sz="1066" dirty="0">
                <a:solidFill>
                  <a:srgbClr val="494949"/>
                </a:solidFill>
              </a:rPr>
              <a:t>Hovedindeks er gjennomsnitt av seks delindikatorer. Økonomisk utvikling gjelder siste 12 måneder.   De andre delindekser er forventning neste 12 måneder</a:t>
            </a:r>
          </a:p>
        </p:txBody>
      </p:sp>
    </p:spTree>
    <p:extLst>
      <p:ext uri="{BB962C8B-B14F-4D97-AF65-F5344CB8AC3E}">
        <p14:creationId xmlns:p14="http://schemas.microsoft.com/office/powerpoint/2010/main" val="20724274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graphicEl>
                                              <a:chart seriesIdx="-3" categoryIdx="-3" bldStep="gridLegend"/>
                                            </p:graphicEl>
                                          </p:spTgt>
                                        </p:tgtEl>
                                        <p:attrNameLst>
                                          <p:attrName>style.visibility</p:attrName>
                                        </p:attrNameLst>
                                      </p:cBhvr>
                                      <p:to>
                                        <p:strVal val="visible"/>
                                      </p:to>
                                    </p:set>
                                    <p:animEffect transition="in" filter="fade">
                                      <p:cBhvr>
                                        <p:cTn id="7" dur="500"/>
                                        <p:tgtEl>
                                          <p:spTgt spid="10">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graphicEl>
                                              <a:chart seriesIdx="-4" categoryIdx="0" bldStep="category"/>
                                            </p:graphicEl>
                                          </p:spTgt>
                                        </p:tgtEl>
                                        <p:attrNameLst>
                                          <p:attrName>style.visibility</p:attrName>
                                        </p:attrNameLst>
                                      </p:cBhvr>
                                      <p:to>
                                        <p:strVal val="visible"/>
                                      </p:to>
                                    </p:set>
                                    <p:animEffect transition="in" filter="fade">
                                      <p:cBhvr>
                                        <p:cTn id="12" dur="500"/>
                                        <p:tgtEl>
                                          <p:spTgt spid="10">
                                            <p:graphicEl>
                                              <a:chart seriesIdx="-4" categoryIdx="0" bldStep="category"/>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graphicEl>
                                              <a:chart seriesIdx="-4" categoryIdx="1" bldStep="category"/>
                                            </p:graphicEl>
                                          </p:spTgt>
                                        </p:tgtEl>
                                        <p:attrNameLst>
                                          <p:attrName>style.visibility</p:attrName>
                                        </p:attrNameLst>
                                      </p:cBhvr>
                                      <p:to>
                                        <p:strVal val="visible"/>
                                      </p:to>
                                    </p:set>
                                    <p:animEffect transition="in" filter="fade">
                                      <p:cBhvr>
                                        <p:cTn id="17" dur="500"/>
                                        <p:tgtEl>
                                          <p:spTgt spid="10">
                                            <p:graphicEl>
                                              <a:chart seriesIdx="-4" categoryIdx="1" bldStep="category"/>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0">
                                            <p:graphicEl>
                                              <a:chart seriesIdx="-4" categoryIdx="2" bldStep="category"/>
                                            </p:graphicEl>
                                          </p:spTgt>
                                        </p:tgtEl>
                                        <p:attrNameLst>
                                          <p:attrName>style.visibility</p:attrName>
                                        </p:attrNameLst>
                                      </p:cBhvr>
                                      <p:to>
                                        <p:strVal val="visible"/>
                                      </p:to>
                                    </p:set>
                                    <p:animEffect transition="in" filter="fade">
                                      <p:cBhvr>
                                        <p:cTn id="22" dur="500"/>
                                        <p:tgtEl>
                                          <p:spTgt spid="10">
                                            <p:graphicEl>
                                              <a:chart seriesIdx="-4" categoryIdx="2" bldStep="category"/>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0">
                                            <p:graphicEl>
                                              <a:chart seriesIdx="-4" categoryIdx="3" bldStep="category"/>
                                            </p:graphicEl>
                                          </p:spTgt>
                                        </p:tgtEl>
                                        <p:attrNameLst>
                                          <p:attrName>style.visibility</p:attrName>
                                        </p:attrNameLst>
                                      </p:cBhvr>
                                      <p:to>
                                        <p:strVal val="visible"/>
                                      </p:to>
                                    </p:set>
                                    <p:animEffect transition="in" filter="fade">
                                      <p:cBhvr>
                                        <p:cTn id="27" dur="500"/>
                                        <p:tgtEl>
                                          <p:spTgt spid="10">
                                            <p:graphicEl>
                                              <a:chart seriesIdx="-4" categoryIdx="3" bldStep="category"/>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0">
                                            <p:graphicEl>
                                              <a:chart seriesIdx="-4" categoryIdx="4" bldStep="category"/>
                                            </p:graphicEl>
                                          </p:spTgt>
                                        </p:tgtEl>
                                        <p:attrNameLst>
                                          <p:attrName>style.visibility</p:attrName>
                                        </p:attrNameLst>
                                      </p:cBhvr>
                                      <p:to>
                                        <p:strVal val="visible"/>
                                      </p:to>
                                    </p:set>
                                    <p:animEffect transition="in" filter="fade">
                                      <p:cBhvr>
                                        <p:cTn id="32" dur="500"/>
                                        <p:tgtEl>
                                          <p:spTgt spid="10">
                                            <p:graphicEl>
                                              <a:chart seriesIdx="-4" categoryIdx="4" bldStep="category"/>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0">
                                            <p:graphicEl>
                                              <a:chart seriesIdx="-4" categoryIdx="5" bldStep="category"/>
                                            </p:graphicEl>
                                          </p:spTgt>
                                        </p:tgtEl>
                                        <p:attrNameLst>
                                          <p:attrName>style.visibility</p:attrName>
                                        </p:attrNameLst>
                                      </p:cBhvr>
                                      <p:to>
                                        <p:strVal val="visible"/>
                                      </p:to>
                                    </p:set>
                                    <p:animEffect transition="in" filter="fade">
                                      <p:cBhvr>
                                        <p:cTn id="37" dur="500"/>
                                        <p:tgtEl>
                                          <p:spTgt spid="10">
                                            <p:graphicEl>
                                              <a:chart seriesIdx="-4" categoryIdx="5" bldStep="category"/>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0">
                                            <p:graphicEl>
                                              <a:chart seriesIdx="-4" categoryIdx="6" bldStep="category"/>
                                            </p:graphicEl>
                                          </p:spTgt>
                                        </p:tgtEl>
                                        <p:attrNameLst>
                                          <p:attrName>style.visibility</p:attrName>
                                        </p:attrNameLst>
                                      </p:cBhvr>
                                      <p:to>
                                        <p:strVal val="visible"/>
                                      </p:to>
                                    </p:set>
                                    <p:animEffect transition="in" filter="fade">
                                      <p:cBhvr>
                                        <p:cTn id="42" dur="500"/>
                                        <p:tgtEl>
                                          <p:spTgt spid="10">
                                            <p:graphicEl>
                                              <a:chart seriesIdx="-4" categoryIdx="6" bldStep="category"/>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0" grpId="0">
        <p:bldSub>
          <a:bldChart bld="category"/>
        </p:bldSub>
      </p:bldGraphic>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D08BB036-08A5-4A86-BED9-8972AE80E79A}"/>
              </a:ext>
              <a:ext uri="{C183D7F6-B498-43B3-948B-1728B52AA6E4}">
                <adec:decorative xmlns:adec="http://schemas.microsoft.com/office/drawing/2017/decorative" val="1"/>
              </a:ext>
            </a:extLst>
          </p:cNvPr>
          <p:cNvPicPr>
            <a:picLocks noChangeAspect="1"/>
          </p:cNvPicPr>
          <p:nvPr/>
        </p:nvPicPr>
        <p:blipFill rotWithShape="1">
          <a:blip r:embed="rId2">
            <a:extLst>
              <a:ext uri="{28A0092B-C50C-407E-A947-70E740481C1C}">
                <a14:useLocalDpi xmlns:a14="http://schemas.microsoft.com/office/drawing/2010/main" val="0"/>
              </a:ext>
            </a:extLst>
          </a:blip>
          <a:srcRect b="15730"/>
          <a:stretch/>
        </p:blipFill>
        <p:spPr>
          <a:xfrm>
            <a:off x="20" y="10"/>
            <a:ext cx="12191980" cy="6857990"/>
          </a:xfrm>
          <a:prstGeom prst="rect">
            <a:avLst/>
          </a:prstGeom>
        </p:spPr>
      </p:pic>
      <p:sp>
        <p:nvSpPr>
          <p:cNvPr id="14" name="TekstSylinder 13">
            <a:extLst>
              <a:ext uri="{FF2B5EF4-FFF2-40B4-BE49-F238E27FC236}">
                <a16:creationId xmlns:a16="http://schemas.microsoft.com/office/drawing/2014/main" id="{95F099D3-CBB7-4D41-BBFD-1202F581790D}"/>
              </a:ext>
            </a:extLst>
          </p:cNvPr>
          <p:cNvSpPr txBox="1"/>
          <p:nvPr/>
        </p:nvSpPr>
        <p:spPr>
          <a:xfrm>
            <a:off x="640080" y="640080"/>
            <a:ext cx="2894972" cy="2709275"/>
          </a:xfrm>
          <a:prstGeom prst="ellipse">
            <a:avLst/>
          </a:prstGeom>
          <a:solidFill>
            <a:srgbClr val="005AA4"/>
          </a:solidFill>
          <a:ln w="174625" cmpd="thinThick">
            <a:solidFill>
              <a:srgbClr val="005AA4"/>
            </a:solidFill>
          </a:ln>
        </p:spPr>
        <p:txBody>
          <a:bodyPr vert="horz" lIns="91440" tIns="45720" rIns="91440" bIns="45720" rtlCol="0" anchor="ctr">
            <a:normAutofit/>
          </a:bodyPr>
          <a:lstStyle/>
          <a:p>
            <a:pPr algn="ctr">
              <a:lnSpc>
                <a:spcPct val="90000"/>
              </a:lnSpc>
              <a:spcBef>
                <a:spcPct val="0"/>
              </a:spcBef>
              <a:spcAft>
                <a:spcPts val="600"/>
              </a:spcAft>
            </a:pPr>
            <a:r>
              <a:rPr lang="en-US" sz="2800" b="1" dirty="0" err="1">
                <a:solidFill>
                  <a:srgbClr val="FFFFFF"/>
                </a:solidFill>
                <a:ea typeface="+mj-ea"/>
                <a:cs typeface="+mj-cs"/>
              </a:rPr>
              <a:t>Oppgang</a:t>
            </a:r>
            <a:r>
              <a:rPr lang="en-US" sz="2800" b="1" dirty="0">
                <a:solidFill>
                  <a:srgbClr val="FFFFFF"/>
                </a:solidFill>
                <a:ea typeface="+mj-ea"/>
                <a:cs typeface="+mj-cs"/>
              </a:rPr>
              <a:t> i </a:t>
            </a:r>
            <a:r>
              <a:rPr lang="en-US" sz="2800" b="1" dirty="0" err="1">
                <a:solidFill>
                  <a:srgbClr val="FFFFFF"/>
                </a:solidFill>
                <a:ea typeface="+mj-ea"/>
                <a:cs typeface="+mj-cs"/>
              </a:rPr>
              <a:t>vare-handelen</a:t>
            </a:r>
            <a:r>
              <a:rPr lang="en-US" sz="2800" b="1" dirty="0">
                <a:solidFill>
                  <a:srgbClr val="FFFFFF"/>
                </a:solidFill>
                <a:ea typeface="+mj-ea"/>
                <a:cs typeface="+mj-cs"/>
              </a:rPr>
              <a:t> </a:t>
            </a:r>
          </a:p>
        </p:txBody>
      </p:sp>
      <p:sp>
        <p:nvSpPr>
          <p:cNvPr id="7" name="Plassholder for tekst 13">
            <a:extLst>
              <a:ext uri="{FF2B5EF4-FFF2-40B4-BE49-F238E27FC236}">
                <a16:creationId xmlns:a16="http://schemas.microsoft.com/office/drawing/2014/main" id="{BFF16605-543E-43FA-BF43-78C30908EA38}"/>
              </a:ext>
            </a:extLst>
          </p:cNvPr>
          <p:cNvSpPr txBox="1">
            <a:spLocks/>
          </p:cNvSpPr>
          <p:nvPr/>
        </p:nvSpPr>
        <p:spPr>
          <a:xfrm>
            <a:off x="1479241" y="2773505"/>
            <a:ext cx="1216649" cy="349058"/>
          </a:xfrm>
          <a:prstGeom prst="rect">
            <a:avLst/>
          </a:prstGeom>
          <a:blipFill dpi="0" rotWithShape="1">
            <a:blip r:embed="rId3"/>
            <a:srcRect/>
            <a:stretch>
              <a:fillRect/>
            </a:stretch>
          </a:blipFill>
        </p:spPr>
        <p:txBody>
          <a:bodyPr/>
          <a:lstStyle>
            <a:lvl1pPr marL="311969" indent="-311969" algn="l" defTabSz="609306" rtl="0" eaLnBrk="1" latinLnBrk="0" hangingPunct="1">
              <a:lnSpc>
                <a:spcPct val="100000"/>
              </a:lnSpc>
              <a:spcBef>
                <a:spcPts val="400"/>
              </a:spcBef>
              <a:spcAft>
                <a:spcPts val="400"/>
              </a:spcAft>
              <a:buClrTx/>
              <a:buFont typeface="Arial" panose="020B0604020202020204" pitchFamily="34" charset="0"/>
              <a:buChar char="•"/>
              <a:defRPr sz="100" kern="1200">
                <a:solidFill>
                  <a:srgbClr val="000000"/>
                </a:solidFill>
                <a:latin typeface="+mn-lt"/>
                <a:ea typeface="+mn-ea"/>
                <a:cs typeface="+mn-cs"/>
              </a:defRPr>
            </a:lvl1pPr>
            <a:lvl2pPr marL="538638" indent="-143919" algn="l" defTabSz="609306" rtl="0" eaLnBrk="1" latinLnBrk="0" hangingPunct="1">
              <a:lnSpc>
                <a:spcPct val="100000"/>
              </a:lnSpc>
              <a:spcBef>
                <a:spcPts val="400"/>
              </a:spcBef>
              <a:spcAft>
                <a:spcPts val="400"/>
              </a:spcAft>
              <a:buClrTx/>
              <a:buFont typeface="Calibri" panose="020F0502020204030204" pitchFamily="34" charset="0"/>
              <a:buChar char="‐"/>
              <a:defRPr sz="100" kern="1200">
                <a:solidFill>
                  <a:srgbClr val="000000"/>
                </a:solidFill>
                <a:latin typeface="+mn-lt"/>
                <a:ea typeface="+mn-ea"/>
                <a:cs typeface="+mn-cs"/>
              </a:defRPr>
            </a:lvl2pPr>
            <a:lvl3pPr marL="779914" indent="-143919" algn="l" defTabSz="609306" rtl="0" eaLnBrk="1" latinLnBrk="0" hangingPunct="1">
              <a:lnSpc>
                <a:spcPct val="100000"/>
              </a:lnSpc>
              <a:spcBef>
                <a:spcPts val="400"/>
              </a:spcBef>
              <a:spcAft>
                <a:spcPts val="400"/>
              </a:spcAft>
              <a:buClrTx/>
              <a:buFont typeface="Calibri" panose="020F0502020204030204" pitchFamily="34" charset="0"/>
              <a:buChar char="‐"/>
              <a:defRPr sz="100" kern="1200">
                <a:solidFill>
                  <a:srgbClr val="000000"/>
                </a:solidFill>
                <a:latin typeface="+mn-lt"/>
                <a:ea typeface="+mn-ea"/>
                <a:cs typeface="+mn-cs"/>
              </a:defRPr>
            </a:lvl3pPr>
            <a:lvl4pPr marL="1077276" indent="-143919" algn="l" defTabSz="609306" rtl="0" eaLnBrk="1" latinLnBrk="0" hangingPunct="1">
              <a:lnSpc>
                <a:spcPct val="100000"/>
              </a:lnSpc>
              <a:spcBef>
                <a:spcPts val="400"/>
              </a:spcBef>
              <a:spcAft>
                <a:spcPts val="400"/>
              </a:spcAft>
              <a:buClrTx/>
              <a:buFont typeface="Calibri" panose="020F0502020204030204" pitchFamily="34" charset="0"/>
              <a:buChar char="‐"/>
              <a:defRPr sz="100" kern="1200">
                <a:solidFill>
                  <a:srgbClr val="000000"/>
                </a:solidFill>
                <a:latin typeface="+mn-lt"/>
                <a:ea typeface="+mn-ea"/>
                <a:cs typeface="+mn-cs"/>
              </a:defRPr>
            </a:lvl4pPr>
            <a:lvl5pPr marL="1374638" indent="-143919" algn="l" defTabSz="609306" rtl="0" eaLnBrk="1" latinLnBrk="0" hangingPunct="1">
              <a:lnSpc>
                <a:spcPct val="100000"/>
              </a:lnSpc>
              <a:spcBef>
                <a:spcPts val="400"/>
              </a:spcBef>
              <a:spcAft>
                <a:spcPts val="400"/>
              </a:spcAft>
              <a:buClrTx/>
              <a:buFont typeface="Calibri" panose="020F0502020204030204" pitchFamily="34" charset="0"/>
              <a:buChar char="‐"/>
              <a:defRPr sz="100" kern="1200">
                <a:solidFill>
                  <a:srgbClr val="000000"/>
                </a:solidFill>
                <a:latin typeface="+mn-lt"/>
                <a:ea typeface="+mn-ea"/>
                <a:cs typeface="+mn-cs"/>
              </a:defRPr>
            </a:lvl5pPr>
            <a:lvl6pPr marL="1675591" indent="-152327" algn="l" defTabSz="609306" rtl="0" eaLnBrk="1" latinLnBrk="0" hangingPunct="1">
              <a:lnSpc>
                <a:spcPct val="90000"/>
              </a:lnSpc>
              <a:spcBef>
                <a:spcPts val="334"/>
              </a:spcBef>
              <a:buFont typeface="Arial" panose="020B0604020202020204" pitchFamily="34" charset="0"/>
              <a:buChar char="•"/>
              <a:defRPr sz="1267" kern="1200">
                <a:solidFill>
                  <a:schemeClr val="tx1"/>
                </a:solidFill>
                <a:latin typeface="+mn-lt"/>
                <a:ea typeface="+mn-ea"/>
                <a:cs typeface="+mn-cs"/>
              </a:defRPr>
            </a:lvl6pPr>
            <a:lvl7pPr marL="1980244" indent="-152327" algn="l" defTabSz="609306" rtl="0" eaLnBrk="1" latinLnBrk="0" hangingPunct="1">
              <a:lnSpc>
                <a:spcPct val="90000"/>
              </a:lnSpc>
              <a:spcBef>
                <a:spcPts val="334"/>
              </a:spcBef>
              <a:buFont typeface="Arial" panose="020B0604020202020204" pitchFamily="34" charset="0"/>
              <a:buChar char="•"/>
              <a:defRPr sz="1267" kern="1200">
                <a:solidFill>
                  <a:schemeClr val="tx1"/>
                </a:solidFill>
                <a:latin typeface="+mn-lt"/>
                <a:ea typeface="+mn-ea"/>
                <a:cs typeface="+mn-cs"/>
              </a:defRPr>
            </a:lvl7pPr>
            <a:lvl8pPr marL="2284893" indent="-152327" algn="l" defTabSz="609306" rtl="0" eaLnBrk="1" latinLnBrk="0" hangingPunct="1">
              <a:lnSpc>
                <a:spcPct val="90000"/>
              </a:lnSpc>
              <a:spcBef>
                <a:spcPts val="334"/>
              </a:spcBef>
              <a:buFont typeface="Arial" panose="020B0604020202020204" pitchFamily="34" charset="0"/>
              <a:buChar char="•"/>
              <a:defRPr sz="1267" kern="1200">
                <a:solidFill>
                  <a:schemeClr val="tx1"/>
                </a:solidFill>
                <a:latin typeface="+mn-lt"/>
                <a:ea typeface="+mn-ea"/>
                <a:cs typeface="+mn-cs"/>
              </a:defRPr>
            </a:lvl8pPr>
            <a:lvl9pPr marL="2589547" indent="-152327" algn="l" defTabSz="609306" rtl="0" eaLnBrk="1" latinLnBrk="0" hangingPunct="1">
              <a:lnSpc>
                <a:spcPct val="90000"/>
              </a:lnSpc>
              <a:spcBef>
                <a:spcPts val="334"/>
              </a:spcBef>
              <a:buFont typeface="Arial" panose="020B0604020202020204" pitchFamily="34" charset="0"/>
              <a:buChar char="•"/>
              <a:defRPr sz="1267" kern="1200">
                <a:solidFill>
                  <a:schemeClr val="tx1"/>
                </a:solidFill>
                <a:latin typeface="+mn-lt"/>
                <a:ea typeface="+mn-ea"/>
                <a:cs typeface="+mn-cs"/>
              </a:defRPr>
            </a:lvl9pPr>
          </a:lstStyle>
          <a:p>
            <a:r>
              <a:rPr lang="nb-NO"/>
              <a:t> </a:t>
            </a:r>
          </a:p>
        </p:txBody>
      </p:sp>
    </p:spTree>
    <p:extLst>
      <p:ext uri="{BB962C8B-B14F-4D97-AF65-F5344CB8AC3E}">
        <p14:creationId xmlns:p14="http://schemas.microsoft.com/office/powerpoint/2010/main" val="30076198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 7">
            <a:extLst>
              <a:ext uri="{FF2B5EF4-FFF2-40B4-BE49-F238E27FC236}">
                <a16:creationId xmlns:a16="http://schemas.microsoft.com/office/drawing/2014/main" id="{5D450A80-D2A0-4D48-96CE-378AD2042CC5}"/>
              </a:ext>
            </a:extLst>
          </p:cNvPr>
          <p:cNvGraphicFramePr/>
          <p:nvPr>
            <p:extLst>
              <p:ext uri="{D42A27DB-BD31-4B8C-83A1-F6EECF244321}">
                <p14:modId xmlns:p14="http://schemas.microsoft.com/office/powerpoint/2010/main" val="4057897312"/>
              </p:ext>
            </p:extLst>
          </p:nvPr>
        </p:nvGraphicFramePr>
        <p:xfrm>
          <a:off x="42711" y="0"/>
          <a:ext cx="12180722" cy="5050156"/>
        </p:xfrm>
        <a:graphic>
          <a:graphicData uri="http://schemas.openxmlformats.org/drawingml/2006/chart">
            <c:chart xmlns:c="http://schemas.openxmlformats.org/drawingml/2006/chart" xmlns:r="http://schemas.openxmlformats.org/officeDocument/2006/relationships" r:id="rId3"/>
          </a:graphicData>
        </a:graphic>
      </p:graphicFrame>
      <p:cxnSp>
        <p:nvCxnSpPr>
          <p:cNvPr id="9" name="Rett linje 8"/>
          <p:cNvCxnSpPr/>
          <p:nvPr/>
        </p:nvCxnSpPr>
        <p:spPr>
          <a:xfrm>
            <a:off x="673222" y="2148125"/>
            <a:ext cx="11112732" cy="0"/>
          </a:xfrm>
          <a:prstGeom prst="line">
            <a:avLst/>
          </a:prstGeom>
          <a:ln w="15875" cmpd="sng">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sp>
        <p:nvSpPr>
          <p:cNvPr id="20" name="Rektangel 19"/>
          <p:cNvSpPr/>
          <p:nvPr/>
        </p:nvSpPr>
        <p:spPr>
          <a:xfrm>
            <a:off x="5640" y="5105312"/>
            <a:ext cx="12254865" cy="175268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2398"/>
          </a:p>
        </p:txBody>
      </p:sp>
      <p:sp>
        <p:nvSpPr>
          <p:cNvPr id="22" name="Ellipse 21"/>
          <p:cNvSpPr>
            <a:spLocks noChangeAspect="1"/>
          </p:cNvSpPr>
          <p:nvPr/>
        </p:nvSpPr>
        <p:spPr>
          <a:xfrm>
            <a:off x="377848" y="5453343"/>
            <a:ext cx="1055704" cy="1056626"/>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lnSpc>
                <a:spcPts val="5328"/>
              </a:lnSpc>
            </a:pPr>
            <a:r>
              <a:rPr lang="en-US" sz="5328" b="1" dirty="0"/>
              <a:t>4</a:t>
            </a:r>
          </a:p>
        </p:txBody>
      </p:sp>
      <p:sp>
        <p:nvSpPr>
          <p:cNvPr id="7" name="Rektangel 6"/>
          <p:cNvSpPr/>
          <p:nvPr/>
        </p:nvSpPr>
        <p:spPr>
          <a:xfrm>
            <a:off x="1535290" y="5666186"/>
            <a:ext cx="10695437" cy="630942"/>
          </a:xfrm>
          <a:prstGeom prst="rect">
            <a:avLst/>
          </a:prstGeom>
        </p:spPr>
        <p:txBody>
          <a:bodyPr wrap="square" anchor="ctr">
            <a:spAutoFit/>
          </a:bodyPr>
          <a:lstStyle/>
          <a:p>
            <a:r>
              <a:rPr lang="nb-NO" sz="3500" b="1" dirty="0">
                <a:solidFill>
                  <a:schemeClr val="bg1"/>
                </a:solidFill>
              </a:rPr>
              <a:t>Store forskjeller mellom bransjer – oppgang i varehandel</a:t>
            </a:r>
          </a:p>
        </p:txBody>
      </p:sp>
      <p:sp>
        <p:nvSpPr>
          <p:cNvPr id="14" name="TekstSylinder 13"/>
          <p:cNvSpPr txBox="1"/>
          <p:nvPr/>
        </p:nvSpPr>
        <p:spPr>
          <a:xfrm>
            <a:off x="208651" y="4830981"/>
            <a:ext cx="9211671" cy="164019"/>
          </a:xfrm>
          <a:prstGeom prst="rect">
            <a:avLst/>
          </a:prstGeom>
          <a:noFill/>
        </p:spPr>
        <p:txBody>
          <a:bodyPr wrap="square" lIns="0" tIns="0" rIns="0" bIns="0" rtlCol="0">
            <a:spAutoFit/>
          </a:bodyPr>
          <a:lstStyle/>
          <a:p>
            <a:pPr>
              <a:defRPr/>
            </a:pPr>
            <a:r>
              <a:rPr lang="nb-NO" sz="1066" dirty="0">
                <a:solidFill>
                  <a:srgbClr val="494949"/>
                </a:solidFill>
              </a:rPr>
              <a:t>Hovedindeks er gjennomsnitt av seks delindikatorer. Økonomisk utvikling gjelder siste 12 måneder.   De andre delindekser er forventning neste 12 måneder</a:t>
            </a:r>
          </a:p>
        </p:txBody>
      </p:sp>
    </p:spTree>
    <p:extLst>
      <p:ext uri="{BB962C8B-B14F-4D97-AF65-F5344CB8AC3E}">
        <p14:creationId xmlns:p14="http://schemas.microsoft.com/office/powerpoint/2010/main" val="19530444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graphicEl>
                                              <a:chart seriesIdx="-3" categoryIdx="-3" bldStep="gridLegend"/>
                                            </p:graphicEl>
                                          </p:spTgt>
                                        </p:tgtEl>
                                        <p:attrNameLst>
                                          <p:attrName>style.visibility</p:attrName>
                                        </p:attrNameLst>
                                      </p:cBhvr>
                                      <p:to>
                                        <p:strVal val="visible"/>
                                      </p:to>
                                    </p:set>
                                    <p:animEffect transition="in" filter="fade">
                                      <p:cBhvr>
                                        <p:cTn id="7" dur="500"/>
                                        <p:tgtEl>
                                          <p:spTgt spid="8">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graphicEl>
                                              <a:chart seriesIdx="-4" categoryIdx="0" bldStep="category"/>
                                            </p:graphicEl>
                                          </p:spTgt>
                                        </p:tgtEl>
                                        <p:attrNameLst>
                                          <p:attrName>style.visibility</p:attrName>
                                        </p:attrNameLst>
                                      </p:cBhvr>
                                      <p:to>
                                        <p:strVal val="visible"/>
                                      </p:to>
                                    </p:set>
                                    <p:animEffect transition="in" filter="fade">
                                      <p:cBhvr>
                                        <p:cTn id="12" dur="500"/>
                                        <p:tgtEl>
                                          <p:spTgt spid="8">
                                            <p:graphicEl>
                                              <a:chart seriesIdx="-4" categoryIdx="0" bldStep="category"/>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graphicEl>
                                              <a:chart seriesIdx="-4" categoryIdx="1" bldStep="category"/>
                                            </p:graphicEl>
                                          </p:spTgt>
                                        </p:tgtEl>
                                        <p:attrNameLst>
                                          <p:attrName>style.visibility</p:attrName>
                                        </p:attrNameLst>
                                      </p:cBhvr>
                                      <p:to>
                                        <p:strVal val="visible"/>
                                      </p:to>
                                    </p:set>
                                    <p:animEffect transition="in" filter="fade">
                                      <p:cBhvr>
                                        <p:cTn id="17" dur="500"/>
                                        <p:tgtEl>
                                          <p:spTgt spid="8">
                                            <p:graphicEl>
                                              <a:chart seriesIdx="-4" categoryIdx="1" bldStep="category"/>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8">
                                            <p:graphicEl>
                                              <a:chart seriesIdx="-4" categoryIdx="2" bldStep="category"/>
                                            </p:graphicEl>
                                          </p:spTgt>
                                        </p:tgtEl>
                                        <p:attrNameLst>
                                          <p:attrName>style.visibility</p:attrName>
                                        </p:attrNameLst>
                                      </p:cBhvr>
                                      <p:to>
                                        <p:strVal val="visible"/>
                                      </p:to>
                                    </p:set>
                                    <p:animEffect transition="in" filter="fade">
                                      <p:cBhvr>
                                        <p:cTn id="22" dur="500"/>
                                        <p:tgtEl>
                                          <p:spTgt spid="8">
                                            <p:graphicEl>
                                              <a:chart seriesIdx="-4" categoryIdx="2" bldStep="category"/>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8">
                                            <p:graphicEl>
                                              <a:chart seriesIdx="-4" categoryIdx="3" bldStep="category"/>
                                            </p:graphicEl>
                                          </p:spTgt>
                                        </p:tgtEl>
                                        <p:attrNameLst>
                                          <p:attrName>style.visibility</p:attrName>
                                        </p:attrNameLst>
                                      </p:cBhvr>
                                      <p:to>
                                        <p:strVal val="visible"/>
                                      </p:to>
                                    </p:set>
                                    <p:animEffect transition="in" filter="fade">
                                      <p:cBhvr>
                                        <p:cTn id="27" dur="500"/>
                                        <p:tgtEl>
                                          <p:spTgt spid="8">
                                            <p:graphicEl>
                                              <a:chart seriesIdx="-4" categoryIdx="3" bldStep="category"/>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Sub>
          <a:bldChart bld="category"/>
        </p:bldSub>
      </p:bldGraphic>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ssholder for bilde 5">
            <a:extLst>
              <a:ext uri="{FF2B5EF4-FFF2-40B4-BE49-F238E27FC236}">
                <a16:creationId xmlns:a16="http://schemas.microsoft.com/office/drawing/2014/main" id="{42C4FB64-8A7D-A84C-9FF8-F65FD1BBCA43}"/>
              </a:ext>
            </a:extLst>
          </p:cNvPr>
          <p:cNvPicPr>
            <a:picLocks noGrp="1" noChangeAspect="1"/>
          </p:cNvPicPr>
          <p:nvPr>
            <p:ph type="pic" sz="quarter" idx="14"/>
          </p:nvPr>
        </p:nvPicPr>
        <p:blipFill>
          <a:blip r:embed="rId2">
            <a:extLst>
              <a:ext uri="{28A0092B-C50C-407E-A947-70E740481C1C}">
                <a14:useLocalDpi xmlns:a14="http://schemas.microsoft.com/office/drawing/2010/main" val="0"/>
              </a:ext>
            </a:extLst>
          </a:blip>
          <a:srcRect t="5489" b="5489"/>
          <a:stretch>
            <a:fillRect/>
          </a:stretch>
        </p:blipFill>
        <p:spPr>
          <a:xfrm>
            <a:off x="0" y="0"/>
            <a:ext cx="12192000" cy="6858000"/>
          </a:xfrm>
          <a:solidFill>
            <a:schemeClr val="accent1">
              <a:lumMod val="75000"/>
            </a:schemeClr>
          </a:solidFill>
        </p:spPr>
      </p:pic>
      <p:sp>
        <p:nvSpPr>
          <p:cNvPr id="4" name="Plassholder for tekst 3">
            <a:extLst>
              <a:ext uri="{FF2B5EF4-FFF2-40B4-BE49-F238E27FC236}">
                <a16:creationId xmlns:a16="http://schemas.microsoft.com/office/drawing/2014/main" id="{E660E24A-5C7D-B146-85D2-A4E343113903}"/>
              </a:ext>
            </a:extLst>
          </p:cNvPr>
          <p:cNvSpPr>
            <a:spLocks noGrp="1"/>
          </p:cNvSpPr>
          <p:nvPr>
            <p:ph type="body" idx="13"/>
          </p:nvPr>
        </p:nvSpPr>
        <p:spPr/>
        <p:txBody>
          <a:bodyPr/>
          <a:lstStyle/>
          <a:p>
            <a:endParaRPr lang="nb-NO"/>
          </a:p>
        </p:txBody>
      </p:sp>
      <p:sp>
        <p:nvSpPr>
          <p:cNvPr id="7" name="Ellipse 6">
            <a:extLst>
              <a:ext uri="{FF2B5EF4-FFF2-40B4-BE49-F238E27FC236}">
                <a16:creationId xmlns:a16="http://schemas.microsoft.com/office/drawing/2014/main" id="{677E6F64-C722-CD47-B41D-12B61B9207ED}"/>
              </a:ext>
            </a:extLst>
          </p:cNvPr>
          <p:cNvSpPr/>
          <p:nvPr/>
        </p:nvSpPr>
        <p:spPr>
          <a:xfrm>
            <a:off x="3294180" y="821413"/>
            <a:ext cx="5339533" cy="4269095"/>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3500" b="1" dirty="0"/>
              <a:t>Forbruk </a:t>
            </a:r>
          </a:p>
          <a:p>
            <a:pPr algn="ctr"/>
            <a:r>
              <a:rPr lang="nb-NO" sz="3500" b="1" dirty="0"/>
              <a:t>&amp;</a:t>
            </a:r>
          </a:p>
          <a:p>
            <a:pPr algn="ctr"/>
            <a:r>
              <a:rPr lang="nb-NO" sz="3500" b="1" dirty="0"/>
              <a:t>varehandel </a:t>
            </a:r>
          </a:p>
          <a:p>
            <a:pPr algn="ctr"/>
            <a:endParaRPr lang="nb-NO" sz="1400" b="1" dirty="0"/>
          </a:p>
          <a:p>
            <a:pPr algn="ctr"/>
            <a:r>
              <a:rPr lang="nb-NO" sz="2000" b="1" i="1" dirty="0"/>
              <a:t>4 viktige drivkrefter</a:t>
            </a:r>
          </a:p>
          <a:p>
            <a:pPr algn="ctr"/>
            <a:endParaRPr lang="nb-NO" sz="1400" b="1" dirty="0"/>
          </a:p>
        </p:txBody>
      </p:sp>
      <p:sp>
        <p:nvSpPr>
          <p:cNvPr id="8" name="Ellipse 7">
            <a:extLst>
              <a:ext uri="{FF2B5EF4-FFF2-40B4-BE49-F238E27FC236}">
                <a16:creationId xmlns:a16="http://schemas.microsoft.com/office/drawing/2014/main" id="{9400F79E-85A9-644E-91DF-6970ACE96F3B}"/>
              </a:ext>
            </a:extLst>
          </p:cNvPr>
          <p:cNvSpPr/>
          <p:nvPr/>
        </p:nvSpPr>
        <p:spPr>
          <a:xfrm>
            <a:off x="777340" y="76249"/>
            <a:ext cx="3369161" cy="2943737"/>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2667" b="1" dirty="0"/>
              <a:t>1. Økonomi (korona), jobber og befolkning</a:t>
            </a:r>
          </a:p>
        </p:txBody>
      </p:sp>
      <p:sp>
        <p:nvSpPr>
          <p:cNvPr id="9" name="Ellipse 8">
            <a:extLst>
              <a:ext uri="{FF2B5EF4-FFF2-40B4-BE49-F238E27FC236}">
                <a16:creationId xmlns:a16="http://schemas.microsoft.com/office/drawing/2014/main" id="{776D0049-11CD-B14E-90C4-75D6253C0E55}"/>
              </a:ext>
            </a:extLst>
          </p:cNvPr>
          <p:cNvSpPr/>
          <p:nvPr/>
        </p:nvSpPr>
        <p:spPr>
          <a:xfrm>
            <a:off x="678946" y="3192825"/>
            <a:ext cx="3475617" cy="3160648"/>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2667" b="1" dirty="0"/>
              <a:t>2. Tjenester størst/øker mest - bærekraft øker (</a:t>
            </a:r>
            <a:r>
              <a:rPr lang="nb-NO" sz="2667" b="1" dirty="0" err="1"/>
              <a:t>inkl</a:t>
            </a:r>
            <a:r>
              <a:rPr lang="nb-NO" sz="2667" b="1" dirty="0"/>
              <a:t> el-bil)</a:t>
            </a:r>
          </a:p>
        </p:txBody>
      </p:sp>
      <p:sp>
        <p:nvSpPr>
          <p:cNvPr id="10" name="Ellipse 9">
            <a:extLst>
              <a:ext uri="{FF2B5EF4-FFF2-40B4-BE49-F238E27FC236}">
                <a16:creationId xmlns:a16="http://schemas.microsoft.com/office/drawing/2014/main" id="{F555B56A-4C56-8841-81D3-BCD09A00DC7A}"/>
              </a:ext>
            </a:extLst>
          </p:cNvPr>
          <p:cNvSpPr/>
          <p:nvPr/>
        </p:nvSpPr>
        <p:spPr>
          <a:xfrm>
            <a:off x="8453361" y="76248"/>
            <a:ext cx="3452553" cy="2869925"/>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2667" b="1" dirty="0"/>
              <a:t>3. Teknologi </a:t>
            </a:r>
          </a:p>
          <a:p>
            <a:pPr algn="ctr"/>
            <a:r>
              <a:rPr lang="nb-NO" sz="2667" b="1" dirty="0"/>
              <a:t>&amp;</a:t>
            </a:r>
          </a:p>
          <a:p>
            <a:pPr algn="ctr"/>
            <a:r>
              <a:rPr lang="nb-NO" sz="2667" b="1" dirty="0"/>
              <a:t>netthandel </a:t>
            </a:r>
          </a:p>
        </p:txBody>
      </p:sp>
      <p:sp>
        <p:nvSpPr>
          <p:cNvPr id="11" name="Ellipse 10">
            <a:extLst>
              <a:ext uri="{FF2B5EF4-FFF2-40B4-BE49-F238E27FC236}">
                <a16:creationId xmlns:a16="http://schemas.microsoft.com/office/drawing/2014/main" id="{877542C5-BACB-454A-805E-E26ECDE01237}"/>
              </a:ext>
            </a:extLst>
          </p:cNvPr>
          <p:cNvSpPr/>
          <p:nvPr/>
        </p:nvSpPr>
        <p:spPr>
          <a:xfrm>
            <a:off x="8495971" y="3045662"/>
            <a:ext cx="3367335" cy="3004111"/>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2667" b="1" dirty="0"/>
              <a:t>4. Handel hjemme </a:t>
            </a:r>
            <a:r>
              <a:rPr lang="nb-NO" sz="2667" b="1" dirty="0" err="1"/>
              <a:t>vs</a:t>
            </a:r>
            <a:r>
              <a:rPr lang="nb-NO" sz="2667" b="1" dirty="0"/>
              <a:t> utland</a:t>
            </a:r>
          </a:p>
          <a:p>
            <a:pPr algn="ctr"/>
            <a:r>
              <a:rPr lang="nb-NO" sz="2667" b="1" dirty="0"/>
              <a:t>&amp;</a:t>
            </a:r>
          </a:p>
          <a:p>
            <a:pPr algn="ctr"/>
            <a:r>
              <a:rPr lang="nb-NO" sz="2667" b="1" dirty="0"/>
              <a:t>sentrum </a:t>
            </a:r>
            <a:r>
              <a:rPr lang="nb-NO" sz="2667" b="1" dirty="0" err="1"/>
              <a:t>vs</a:t>
            </a:r>
            <a:r>
              <a:rPr lang="nb-NO" sz="2667" b="1" dirty="0"/>
              <a:t> kjøpesenter</a:t>
            </a:r>
          </a:p>
        </p:txBody>
      </p:sp>
    </p:spTree>
    <p:extLst>
      <p:ext uri="{BB962C8B-B14F-4D97-AF65-F5344CB8AC3E}">
        <p14:creationId xmlns:p14="http://schemas.microsoft.com/office/powerpoint/2010/main" val="42578209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ell 5"/>
          <p:cNvGraphicFramePr>
            <a:graphicFrameLocks noGrp="1"/>
          </p:cNvGraphicFramePr>
          <p:nvPr/>
        </p:nvGraphicFramePr>
        <p:xfrm>
          <a:off x="781251" y="2772165"/>
          <a:ext cx="11028677" cy="3635647"/>
        </p:xfrm>
        <a:graphic>
          <a:graphicData uri="http://schemas.openxmlformats.org/drawingml/2006/table">
            <a:tbl>
              <a:tblPr>
                <a:tableStyleId>{5C22544A-7EE6-4342-B048-85BDC9FD1C3A}</a:tableStyleId>
              </a:tblPr>
              <a:tblGrid>
                <a:gridCol w="3778579">
                  <a:extLst>
                    <a:ext uri="{9D8B030D-6E8A-4147-A177-3AD203B41FA5}">
                      <a16:colId xmlns:a16="http://schemas.microsoft.com/office/drawing/2014/main" val="20000"/>
                    </a:ext>
                  </a:extLst>
                </a:gridCol>
                <a:gridCol w="3103101">
                  <a:extLst>
                    <a:ext uri="{9D8B030D-6E8A-4147-A177-3AD203B41FA5}">
                      <a16:colId xmlns:a16="http://schemas.microsoft.com/office/drawing/2014/main" val="2210211102"/>
                    </a:ext>
                  </a:extLst>
                </a:gridCol>
                <a:gridCol w="4146997">
                  <a:extLst>
                    <a:ext uri="{9D8B030D-6E8A-4147-A177-3AD203B41FA5}">
                      <a16:colId xmlns:a16="http://schemas.microsoft.com/office/drawing/2014/main" val="20001"/>
                    </a:ext>
                  </a:extLst>
                </a:gridCol>
              </a:tblGrid>
              <a:tr h="426240">
                <a:tc>
                  <a:txBody>
                    <a:bodyPr/>
                    <a:lstStyle/>
                    <a:p>
                      <a:pPr algn="ctr" fontAlgn="ctr"/>
                      <a:endParaRPr lang="nb-NO" sz="2000" b="1" i="0" u="none" strike="noStrike" dirty="0">
                        <a:solidFill>
                          <a:srgbClr val="000000"/>
                        </a:solidFill>
                        <a:effectLst/>
                        <a:latin typeface="Calibri" panose="020F0502020204030204" pitchFamily="34" charset="0"/>
                      </a:endParaRPr>
                    </a:p>
                  </a:txBody>
                  <a:tcPr marL="9525" marR="9525" marT="9525" marB="0" anchor="ctr">
                    <a:solidFill>
                      <a:schemeClr val="bg1">
                        <a:lumMod val="95000"/>
                      </a:schemeClr>
                    </a:solidFill>
                  </a:tcPr>
                </a:tc>
                <a:tc>
                  <a:txBody>
                    <a:bodyPr/>
                    <a:lstStyle/>
                    <a:p>
                      <a:pPr algn="ctr" fontAlgn="ctr"/>
                      <a:r>
                        <a:rPr lang="nb-NO" sz="2000" b="1" u="none" strike="noStrike" dirty="0">
                          <a:effectLst/>
                        </a:rPr>
                        <a:t>2019</a:t>
                      </a:r>
                      <a:endParaRPr lang="nb-NO" sz="2000" b="1" i="0" u="none" strike="noStrike" dirty="0">
                        <a:solidFill>
                          <a:srgbClr val="000000"/>
                        </a:solidFill>
                        <a:effectLst/>
                        <a:latin typeface="Calibri" panose="020F0502020204030204" pitchFamily="34" charset="0"/>
                      </a:endParaRPr>
                    </a:p>
                  </a:txBody>
                  <a:tcPr marL="9525" marR="9525" marT="9525" marB="0" anchor="ctr">
                    <a:solidFill>
                      <a:schemeClr val="bg1">
                        <a:lumMod val="95000"/>
                      </a:schemeClr>
                    </a:solidFill>
                  </a:tcPr>
                </a:tc>
                <a:tc>
                  <a:txBody>
                    <a:bodyPr/>
                    <a:lstStyle/>
                    <a:p>
                      <a:pPr algn="ctr" fontAlgn="ctr"/>
                      <a:r>
                        <a:rPr lang="nb-NO" sz="2000" b="1" u="none" strike="noStrike" dirty="0">
                          <a:effectLst/>
                        </a:rPr>
                        <a:t>2000</a:t>
                      </a:r>
                      <a:endParaRPr lang="nb-NO" sz="2000" b="1" i="0" u="none" strike="noStrike" dirty="0">
                        <a:solidFill>
                          <a:srgbClr val="000000"/>
                        </a:solidFill>
                        <a:effectLst/>
                        <a:latin typeface="Calibri" panose="020F0502020204030204" pitchFamily="34" charset="0"/>
                      </a:endParaRPr>
                    </a:p>
                  </a:txBody>
                  <a:tcPr marL="9525" marR="9525" marT="9525" marB="0" anchor="ctr">
                    <a:solidFill>
                      <a:schemeClr val="bg1">
                        <a:lumMod val="95000"/>
                      </a:schemeClr>
                    </a:solidFill>
                  </a:tcPr>
                </a:tc>
                <a:extLst>
                  <a:ext uri="{0D108BD9-81ED-4DB2-BD59-A6C34878D82A}">
                    <a16:rowId xmlns:a16="http://schemas.microsoft.com/office/drawing/2014/main" val="10000"/>
                  </a:ext>
                </a:extLst>
              </a:tr>
              <a:tr h="354965">
                <a:tc>
                  <a:txBody>
                    <a:bodyPr/>
                    <a:lstStyle/>
                    <a:p>
                      <a:pPr algn="l" fontAlgn="b"/>
                      <a:r>
                        <a:rPr lang="nb-NO" sz="2300" u="none" strike="noStrike" dirty="0">
                          <a:effectLst/>
                        </a:rPr>
                        <a:t>Mat og drikke*</a:t>
                      </a:r>
                      <a:endParaRPr lang="nb-NO" sz="2300" b="0" i="0" u="none" strike="noStrike" dirty="0">
                        <a:solidFill>
                          <a:srgbClr val="000000"/>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ctr" fontAlgn="ctr"/>
                      <a:r>
                        <a:rPr lang="nb-NO" sz="2300" u="none" strike="noStrike" dirty="0">
                          <a:effectLst/>
                        </a:rPr>
                        <a:t> 11 kr </a:t>
                      </a:r>
                      <a:endParaRPr lang="nb-NO" sz="2300" b="0" i="0" u="none" strike="noStrike" dirty="0">
                        <a:solidFill>
                          <a:srgbClr val="000000"/>
                        </a:solidFill>
                        <a:effectLst/>
                        <a:latin typeface="Calibri" panose="020F0502020204030204" pitchFamily="34" charset="0"/>
                      </a:endParaRPr>
                    </a:p>
                  </a:txBody>
                  <a:tcPr marL="9525" marR="9525" marT="9525" marB="0" anchor="ctr">
                    <a:solidFill>
                      <a:schemeClr val="bg1">
                        <a:lumMod val="95000"/>
                      </a:schemeClr>
                    </a:solidFill>
                  </a:tcPr>
                </a:tc>
                <a:tc>
                  <a:txBody>
                    <a:bodyPr/>
                    <a:lstStyle/>
                    <a:p>
                      <a:pPr algn="ctr" fontAlgn="ctr"/>
                      <a:r>
                        <a:rPr lang="nb-NO" sz="2300" u="none" strike="noStrike" dirty="0">
                          <a:effectLst/>
                        </a:rPr>
                        <a:t> 14 kr </a:t>
                      </a:r>
                      <a:endParaRPr lang="nb-NO" sz="2300" b="0" i="0" u="none" strike="noStrike" dirty="0">
                        <a:solidFill>
                          <a:srgbClr val="000000"/>
                        </a:solidFill>
                        <a:effectLst/>
                        <a:latin typeface="Calibri" panose="020F0502020204030204" pitchFamily="34" charset="0"/>
                      </a:endParaRPr>
                    </a:p>
                  </a:txBody>
                  <a:tcPr marL="9525" marR="9525" marT="9525" marB="0" anchor="ctr">
                    <a:solidFill>
                      <a:schemeClr val="bg1">
                        <a:lumMod val="95000"/>
                      </a:schemeClr>
                    </a:solidFill>
                  </a:tcPr>
                </a:tc>
                <a:extLst>
                  <a:ext uri="{0D108BD9-81ED-4DB2-BD59-A6C34878D82A}">
                    <a16:rowId xmlns:a16="http://schemas.microsoft.com/office/drawing/2014/main" val="10001"/>
                  </a:ext>
                </a:extLst>
              </a:tr>
              <a:tr h="193731">
                <a:tc>
                  <a:txBody>
                    <a:bodyPr/>
                    <a:lstStyle/>
                    <a:p>
                      <a:pPr algn="l" fontAlgn="b"/>
                      <a:r>
                        <a:rPr lang="nb-NO" sz="900" u="none" strike="noStrike" dirty="0" err="1">
                          <a:effectLst/>
                        </a:rPr>
                        <a:t>Alkoh</a:t>
                      </a:r>
                      <a:r>
                        <a:rPr lang="nb-NO" sz="900" u="none" strike="noStrike" dirty="0">
                          <a:effectLst/>
                        </a:rPr>
                        <a:t>. &amp; tobakk</a:t>
                      </a:r>
                      <a:endParaRPr lang="nb-NO" sz="900" b="0" i="0" u="none" strike="noStrike" dirty="0">
                        <a:solidFill>
                          <a:srgbClr val="000000"/>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ctr" fontAlgn="ctr"/>
                      <a:r>
                        <a:rPr lang="nb-NO" sz="900" u="none" strike="noStrike" dirty="0">
                          <a:effectLst/>
                        </a:rPr>
                        <a:t> 4 kr </a:t>
                      </a:r>
                      <a:endParaRPr lang="nb-NO" sz="900" b="0" i="0" u="none" strike="noStrike" dirty="0">
                        <a:solidFill>
                          <a:srgbClr val="000000"/>
                        </a:solidFill>
                        <a:effectLst/>
                        <a:latin typeface="Calibri" panose="020F0502020204030204" pitchFamily="34" charset="0"/>
                      </a:endParaRPr>
                    </a:p>
                  </a:txBody>
                  <a:tcPr marL="9525" marR="9525" marT="9525" marB="0" anchor="ctr">
                    <a:solidFill>
                      <a:schemeClr val="bg1">
                        <a:lumMod val="95000"/>
                      </a:schemeClr>
                    </a:solidFill>
                  </a:tcPr>
                </a:tc>
                <a:tc>
                  <a:txBody>
                    <a:bodyPr/>
                    <a:lstStyle/>
                    <a:p>
                      <a:pPr algn="ctr" fontAlgn="ctr"/>
                      <a:r>
                        <a:rPr lang="nb-NO" sz="900" u="none" strike="noStrike" dirty="0">
                          <a:effectLst/>
                        </a:rPr>
                        <a:t> 5 kr </a:t>
                      </a:r>
                      <a:endParaRPr lang="nb-NO" sz="900" b="0" i="0" u="none" strike="noStrike" dirty="0">
                        <a:solidFill>
                          <a:srgbClr val="000000"/>
                        </a:solidFill>
                        <a:effectLst/>
                        <a:latin typeface="Calibri" panose="020F0502020204030204" pitchFamily="34" charset="0"/>
                      </a:endParaRPr>
                    </a:p>
                  </a:txBody>
                  <a:tcPr marL="9525" marR="9525" marT="9525" marB="0" anchor="ctr">
                    <a:solidFill>
                      <a:schemeClr val="bg1">
                        <a:lumMod val="95000"/>
                      </a:schemeClr>
                    </a:solidFill>
                  </a:tcPr>
                </a:tc>
                <a:extLst>
                  <a:ext uri="{0D108BD9-81ED-4DB2-BD59-A6C34878D82A}">
                    <a16:rowId xmlns:a16="http://schemas.microsoft.com/office/drawing/2014/main" val="10002"/>
                  </a:ext>
                </a:extLst>
              </a:tr>
              <a:tr h="354965">
                <a:tc>
                  <a:txBody>
                    <a:bodyPr/>
                    <a:lstStyle/>
                    <a:p>
                      <a:pPr algn="l" fontAlgn="b"/>
                      <a:r>
                        <a:rPr lang="nb-NO" sz="2300" u="none" strike="noStrike" dirty="0">
                          <a:effectLst/>
                        </a:rPr>
                        <a:t>Klær og sko*</a:t>
                      </a:r>
                      <a:endParaRPr lang="nb-NO" sz="2300" b="0" i="0" u="none" strike="noStrike" dirty="0">
                        <a:solidFill>
                          <a:srgbClr val="000000"/>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ctr" fontAlgn="ctr"/>
                      <a:r>
                        <a:rPr lang="nb-NO" sz="2300" u="none" strike="noStrike" dirty="0">
                          <a:effectLst/>
                        </a:rPr>
                        <a:t> 4 kr </a:t>
                      </a:r>
                      <a:endParaRPr lang="nb-NO" sz="2300" b="0" i="0" u="none" strike="noStrike" dirty="0">
                        <a:solidFill>
                          <a:srgbClr val="000000"/>
                        </a:solidFill>
                        <a:effectLst/>
                        <a:latin typeface="Calibri" panose="020F0502020204030204" pitchFamily="34" charset="0"/>
                      </a:endParaRPr>
                    </a:p>
                  </a:txBody>
                  <a:tcPr marL="9525" marR="9525" marT="9525" marB="0" anchor="ctr">
                    <a:solidFill>
                      <a:schemeClr val="bg1">
                        <a:lumMod val="95000"/>
                      </a:schemeClr>
                    </a:solidFill>
                  </a:tcPr>
                </a:tc>
                <a:tc>
                  <a:txBody>
                    <a:bodyPr/>
                    <a:lstStyle/>
                    <a:p>
                      <a:pPr algn="ctr" fontAlgn="ctr"/>
                      <a:r>
                        <a:rPr lang="nb-NO" sz="2300" u="none" strike="noStrike" dirty="0">
                          <a:effectLst/>
                        </a:rPr>
                        <a:t> 6 kr </a:t>
                      </a:r>
                      <a:endParaRPr lang="nb-NO" sz="2300" b="0" i="0" u="none" strike="noStrike" dirty="0">
                        <a:solidFill>
                          <a:srgbClr val="000000"/>
                        </a:solidFill>
                        <a:effectLst/>
                        <a:latin typeface="Calibri" panose="020F0502020204030204" pitchFamily="34" charset="0"/>
                      </a:endParaRPr>
                    </a:p>
                  </a:txBody>
                  <a:tcPr marL="9525" marR="9525" marT="9525" marB="0" anchor="ctr">
                    <a:solidFill>
                      <a:schemeClr val="bg1">
                        <a:lumMod val="95000"/>
                      </a:schemeClr>
                    </a:solidFill>
                  </a:tcPr>
                </a:tc>
                <a:extLst>
                  <a:ext uri="{0D108BD9-81ED-4DB2-BD59-A6C34878D82A}">
                    <a16:rowId xmlns:a16="http://schemas.microsoft.com/office/drawing/2014/main" val="10003"/>
                  </a:ext>
                </a:extLst>
              </a:tr>
              <a:tr h="354965">
                <a:tc>
                  <a:txBody>
                    <a:bodyPr/>
                    <a:lstStyle/>
                    <a:p>
                      <a:pPr algn="l" fontAlgn="b"/>
                      <a:r>
                        <a:rPr lang="nb-NO" sz="2300" u="none" strike="noStrike" dirty="0">
                          <a:effectLst/>
                        </a:rPr>
                        <a:t>Bolig og brensel</a:t>
                      </a:r>
                      <a:endParaRPr lang="nb-NO" sz="2300" b="0" i="0" u="none" strike="noStrike" dirty="0">
                        <a:solidFill>
                          <a:srgbClr val="000000"/>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ctr" fontAlgn="ctr"/>
                      <a:r>
                        <a:rPr lang="nb-NO" sz="2300" u="none" strike="noStrike" dirty="0">
                          <a:effectLst/>
                        </a:rPr>
                        <a:t> 22 kr </a:t>
                      </a:r>
                      <a:endParaRPr lang="nb-NO" sz="2300" b="0" i="0" u="none" strike="noStrike" dirty="0">
                        <a:solidFill>
                          <a:srgbClr val="000000"/>
                        </a:solidFill>
                        <a:effectLst/>
                        <a:latin typeface="Calibri" panose="020F0502020204030204" pitchFamily="34" charset="0"/>
                      </a:endParaRPr>
                    </a:p>
                  </a:txBody>
                  <a:tcPr marL="9525" marR="9525" marT="9525" marB="0" anchor="ctr">
                    <a:solidFill>
                      <a:schemeClr val="bg1">
                        <a:lumMod val="95000"/>
                      </a:schemeClr>
                    </a:solidFill>
                  </a:tcPr>
                </a:tc>
                <a:tc>
                  <a:txBody>
                    <a:bodyPr/>
                    <a:lstStyle/>
                    <a:p>
                      <a:pPr algn="ctr" fontAlgn="ctr"/>
                      <a:r>
                        <a:rPr lang="nb-NO" sz="2300" u="none" strike="noStrike" dirty="0">
                          <a:effectLst/>
                        </a:rPr>
                        <a:t> 19 kr </a:t>
                      </a:r>
                      <a:endParaRPr lang="nb-NO" sz="2300" b="0" i="0" u="none" strike="noStrike" dirty="0">
                        <a:solidFill>
                          <a:srgbClr val="000000"/>
                        </a:solidFill>
                        <a:effectLst/>
                        <a:latin typeface="Calibri" panose="020F0502020204030204" pitchFamily="34" charset="0"/>
                      </a:endParaRPr>
                    </a:p>
                  </a:txBody>
                  <a:tcPr marL="9525" marR="9525" marT="9525" marB="0" anchor="ctr">
                    <a:solidFill>
                      <a:schemeClr val="bg1">
                        <a:lumMod val="95000"/>
                      </a:schemeClr>
                    </a:solidFill>
                  </a:tcPr>
                </a:tc>
                <a:extLst>
                  <a:ext uri="{0D108BD9-81ED-4DB2-BD59-A6C34878D82A}">
                    <a16:rowId xmlns:a16="http://schemas.microsoft.com/office/drawing/2014/main" val="10004"/>
                  </a:ext>
                </a:extLst>
              </a:tr>
              <a:tr h="151765">
                <a:tc>
                  <a:txBody>
                    <a:bodyPr/>
                    <a:lstStyle/>
                    <a:p>
                      <a:pPr algn="l" fontAlgn="b"/>
                      <a:r>
                        <a:rPr lang="nb-NO" sz="900" u="none" strike="noStrike" dirty="0">
                          <a:effectLst/>
                        </a:rPr>
                        <a:t>Møbler og </a:t>
                      </a:r>
                      <a:r>
                        <a:rPr lang="nb-NO" sz="900" u="none" strike="noStrike" dirty="0" err="1">
                          <a:effectLst/>
                        </a:rPr>
                        <a:t>hush</a:t>
                      </a:r>
                      <a:r>
                        <a:rPr lang="nb-NO" sz="900" u="none" strike="noStrike" dirty="0">
                          <a:effectLst/>
                        </a:rPr>
                        <a:t>. Art.*</a:t>
                      </a:r>
                      <a:endParaRPr lang="nb-NO" sz="900" b="0" i="0" u="none" strike="noStrike" dirty="0">
                        <a:solidFill>
                          <a:srgbClr val="000000"/>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ctr" fontAlgn="ctr"/>
                      <a:r>
                        <a:rPr lang="nb-NO" sz="900" u="none" strike="noStrike" dirty="0">
                          <a:effectLst/>
                        </a:rPr>
                        <a:t> 6 kr </a:t>
                      </a:r>
                      <a:endParaRPr lang="nb-NO" sz="900" b="0" i="0" u="none" strike="noStrike" dirty="0">
                        <a:solidFill>
                          <a:srgbClr val="000000"/>
                        </a:solidFill>
                        <a:effectLst/>
                        <a:latin typeface="Calibri" panose="020F0502020204030204" pitchFamily="34" charset="0"/>
                      </a:endParaRPr>
                    </a:p>
                  </a:txBody>
                  <a:tcPr marL="9525" marR="9525" marT="9525" marB="0" anchor="ctr">
                    <a:solidFill>
                      <a:schemeClr val="bg1">
                        <a:lumMod val="95000"/>
                      </a:schemeClr>
                    </a:solidFill>
                  </a:tcPr>
                </a:tc>
                <a:tc>
                  <a:txBody>
                    <a:bodyPr/>
                    <a:lstStyle/>
                    <a:p>
                      <a:pPr algn="ctr" fontAlgn="ctr"/>
                      <a:r>
                        <a:rPr lang="nb-NO" sz="900" u="none" strike="noStrike" dirty="0">
                          <a:effectLst/>
                        </a:rPr>
                        <a:t> 6 kr </a:t>
                      </a:r>
                      <a:endParaRPr lang="nb-NO" sz="900" b="0" i="0" u="none" strike="noStrike" dirty="0">
                        <a:solidFill>
                          <a:srgbClr val="000000"/>
                        </a:solidFill>
                        <a:effectLst/>
                        <a:latin typeface="Calibri" panose="020F0502020204030204" pitchFamily="34" charset="0"/>
                      </a:endParaRPr>
                    </a:p>
                  </a:txBody>
                  <a:tcPr marL="9525" marR="9525" marT="9525" marB="0" anchor="ctr">
                    <a:solidFill>
                      <a:schemeClr val="bg1">
                        <a:lumMod val="95000"/>
                      </a:schemeClr>
                    </a:solidFill>
                  </a:tcPr>
                </a:tc>
                <a:extLst>
                  <a:ext uri="{0D108BD9-81ED-4DB2-BD59-A6C34878D82A}">
                    <a16:rowId xmlns:a16="http://schemas.microsoft.com/office/drawing/2014/main" val="10005"/>
                  </a:ext>
                </a:extLst>
              </a:tr>
              <a:tr h="171124">
                <a:tc>
                  <a:txBody>
                    <a:bodyPr/>
                    <a:lstStyle/>
                    <a:p>
                      <a:pPr algn="l" fontAlgn="b"/>
                      <a:r>
                        <a:rPr lang="nb-NO" sz="900" u="none" strike="noStrike" dirty="0">
                          <a:effectLst/>
                        </a:rPr>
                        <a:t>Helse, </a:t>
                      </a:r>
                      <a:r>
                        <a:rPr lang="nb-NO" sz="900" u="none" strike="noStrike" dirty="0" err="1">
                          <a:effectLst/>
                        </a:rPr>
                        <a:t>utd</a:t>
                      </a:r>
                      <a:r>
                        <a:rPr lang="nb-NO" sz="900" u="none" strike="noStrike" dirty="0">
                          <a:effectLst/>
                        </a:rPr>
                        <a:t>, post mm</a:t>
                      </a:r>
                      <a:endParaRPr lang="nb-NO" sz="900" b="0" i="0" u="none" strike="noStrike" dirty="0">
                        <a:solidFill>
                          <a:srgbClr val="000000"/>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ctr" fontAlgn="ctr"/>
                      <a:r>
                        <a:rPr lang="nb-NO" sz="900" u="none" strike="noStrike">
                          <a:effectLst/>
                        </a:rPr>
                        <a:t> 5 kr </a:t>
                      </a:r>
                      <a:endParaRPr lang="nb-NO" sz="900" b="0" i="0" u="none" strike="noStrike">
                        <a:solidFill>
                          <a:srgbClr val="000000"/>
                        </a:solidFill>
                        <a:effectLst/>
                        <a:latin typeface="Calibri" panose="020F0502020204030204" pitchFamily="34" charset="0"/>
                      </a:endParaRPr>
                    </a:p>
                  </a:txBody>
                  <a:tcPr marL="9525" marR="9525" marT="9525" marB="0" anchor="ctr">
                    <a:solidFill>
                      <a:schemeClr val="bg1">
                        <a:lumMod val="95000"/>
                      </a:schemeClr>
                    </a:solidFill>
                  </a:tcPr>
                </a:tc>
                <a:tc>
                  <a:txBody>
                    <a:bodyPr/>
                    <a:lstStyle/>
                    <a:p>
                      <a:pPr algn="ctr" fontAlgn="ctr"/>
                      <a:r>
                        <a:rPr lang="nb-NO" sz="900" u="none" strike="noStrike" dirty="0">
                          <a:effectLst/>
                        </a:rPr>
                        <a:t> 6 kr </a:t>
                      </a:r>
                      <a:endParaRPr lang="nb-NO" sz="900" b="0" i="0" u="none" strike="noStrike" dirty="0">
                        <a:solidFill>
                          <a:srgbClr val="000000"/>
                        </a:solidFill>
                        <a:effectLst/>
                        <a:latin typeface="Calibri" panose="020F0502020204030204" pitchFamily="34" charset="0"/>
                      </a:endParaRPr>
                    </a:p>
                  </a:txBody>
                  <a:tcPr marL="9525" marR="9525" marT="9525" marB="0" anchor="ctr">
                    <a:solidFill>
                      <a:schemeClr val="bg1">
                        <a:lumMod val="95000"/>
                      </a:schemeClr>
                    </a:solidFill>
                  </a:tcPr>
                </a:tc>
                <a:extLst>
                  <a:ext uri="{0D108BD9-81ED-4DB2-BD59-A6C34878D82A}">
                    <a16:rowId xmlns:a16="http://schemas.microsoft.com/office/drawing/2014/main" val="10006"/>
                  </a:ext>
                </a:extLst>
              </a:tr>
              <a:tr h="192740">
                <a:tc>
                  <a:txBody>
                    <a:bodyPr/>
                    <a:lstStyle/>
                    <a:p>
                      <a:pPr algn="l" fontAlgn="b"/>
                      <a:r>
                        <a:rPr lang="nb-NO" sz="900" u="none" strike="noStrike">
                          <a:effectLst/>
                        </a:rPr>
                        <a:t>Transport</a:t>
                      </a:r>
                      <a:endParaRPr lang="nb-NO" sz="900" b="0" i="0" u="none" strike="noStrike">
                        <a:solidFill>
                          <a:srgbClr val="000000"/>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ctr" fontAlgn="ctr"/>
                      <a:r>
                        <a:rPr lang="nb-NO" sz="900" u="none" strike="noStrike" dirty="0">
                          <a:effectLst/>
                        </a:rPr>
                        <a:t> 14 kr </a:t>
                      </a:r>
                      <a:endParaRPr lang="nb-NO" sz="900" b="0" i="0" u="none" strike="noStrike" dirty="0">
                        <a:solidFill>
                          <a:srgbClr val="000000"/>
                        </a:solidFill>
                        <a:effectLst/>
                        <a:latin typeface="Calibri" panose="020F0502020204030204" pitchFamily="34" charset="0"/>
                      </a:endParaRPr>
                    </a:p>
                  </a:txBody>
                  <a:tcPr marL="9525" marR="9525" marT="9525" marB="0" anchor="ctr">
                    <a:solidFill>
                      <a:schemeClr val="bg1">
                        <a:lumMod val="95000"/>
                      </a:schemeClr>
                    </a:solidFill>
                  </a:tcPr>
                </a:tc>
                <a:tc>
                  <a:txBody>
                    <a:bodyPr/>
                    <a:lstStyle/>
                    <a:p>
                      <a:pPr algn="ctr" fontAlgn="ctr"/>
                      <a:r>
                        <a:rPr lang="nb-NO" sz="900" u="none" strike="noStrike" dirty="0">
                          <a:effectLst/>
                        </a:rPr>
                        <a:t> 15 kr </a:t>
                      </a:r>
                      <a:endParaRPr lang="nb-NO" sz="900" b="0" i="0" u="none" strike="noStrike" dirty="0">
                        <a:solidFill>
                          <a:srgbClr val="000000"/>
                        </a:solidFill>
                        <a:effectLst/>
                        <a:latin typeface="Calibri" panose="020F0502020204030204" pitchFamily="34" charset="0"/>
                      </a:endParaRPr>
                    </a:p>
                  </a:txBody>
                  <a:tcPr marL="9525" marR="9525" marT="9525" marB="0" anchor="ctr">
                    <a:solidFill>
                      <a:schemeClr val="bg1">
                        <a:lumMod val="95000"/>
                      </a:schemeClr>
                    </a:solidFill>
                  </a:tcPr>
                </a:tc>
                <a:extLst>
                  <a:ext uri="{0D108BD9-81ED-4DB2-BD59-A6C34878D82A}">
                    <a16:rowId xmlns:a16="http://schemas.microsoft.com/office/drawing/2014/main" val="10007"/>
                  </a:ext>
                </a:extLst>
              </a:tr>
              <a:tr h="354965">
                <a:tc>
                  <a:txBody>
                    <a:bodyPr/>
                    <a:lstStyle/>
                    <a:p>
                      <a:pPr algn="l" fontAlgn="b"/>
                      <a:r>
                        <a:rPr lang="nb-NO" sz="2300" u="none" strike="noStrike" dirty="0">
                          <a:effectLst/>
                        </a:rPr>
                        <a:t>Kultur og fritid* (</a:t>
                      </a:r>
                      <a:r>
                        <a:rPr lang="nb-NO" sz="2300" u="none" strike="noStrike" dirty="0" err="1">
                          <a:effectLst/>
                        </a:rPr>
                        <a:t>inkl</a:t>
                      </a:r>
                      <a:r>
                        <a:rPr lang="nb-NO" sz="2300" u="none" strike="noStrike" dirty="0">
                          <a:effectLst/>
                        </a:rPr>
                        <a:t> sport mm)</a:t>
                      </a:r>
                      <a:endParaRPr lang="nb-NO" sz="2300" b="0" i="0" u="none" strike="noStrike" dirty="0">
                        <a:solidFill>
                          <a:srgbClr val="000000"/>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ctr" fontAlgn="ctr"/>
                      <a:r>
                        <a:rPr lang="nb-NO" sz="2300" u="none" strike="noStrike" dirty="0">
                          <a:effectLst/>
                        </a:rPr>
                        <a:t> 11 kr </a:t>
                      </a:r>
                      <a:endParaRPr lang="nb-NO" sz="2300" b="0" i="0" u="none" strike="noStrike" dirty="0">
                        <a:solidFill>
                          <a:srgbClr val="000000"/>
                        </a:solidFill>
                        <a:effectLst/>
                        <a:latin typeface="Calibri" panose="020F0502020204030204" pitchFamily="34" charset="0"/>
                      </a:endParaRPr>
                    </a:p>
                  </a:txBody>
                  <a:tcPr marL="9525" marR="9525" marT="9525" marB="0" anchor="ctr">
                    <a:solidFill>
                      <a:schemeClr val="bg1">
                        <a:lumMod val="95000"/>
                      </a:schemeClr>
                    </a:solidFill>
                  </a:tcPr>
                </a:tc>
                <a:tc>
                  <a:txBody>
                    <a:bodyPr/>
                    <a:lstStyle/>
                    <a:p>
                      <a:pPr algn="ctr" fontAlgn="ctr"/>
                      <a:r>
                        <a:rPr lang="nb-NO" sz="2300" u="none" strike="noStrike" dirty="0">
                          <a:effectLst/>
                        </a:rPr>
                        <a:t> 13 kr </a:t>
                      </a:r>
                      <a:endParaRPr lang="nb-NO" sz="2300" b="0" i="0" u="none" strike="noStrike" dirty="0">
                        <a:solidFill>
                          <a:srgbClr val="000000"/>
                        </a:solidFill>
                        <a:effectLst/>
                        <a:latin typeface="Calibri" panose="020F0502020204030204" pitchFamily="34" charset="0"/>
                      </a:endParaRPr>
                    </a:p>
                  </a:txBody>
                  <a:tcPr marL="9525" marR="9525" marT="9525" marB="0" anchor="ctr">
                    <a:solidFill>
                      <a:schemeClr val="bg1">
                        <a:lumMod val="95000"/>
                      </a:schemeClr>
                    </a:solidFill>
                  </a:tcPr>
                </a:tc>
                <a:extLst>
                  <a:ext uri="{0D108BD9-81ED-4DB2-BD59-A6C34878D82A}">
                    <a16:rowId xmlns:a16="http://schemas.microsoft.com/office/drawing/2014/main" val="10008"/>
                  </a:ext>
                </a:extLst>
              </a:tr>
              <a:tr h="314325">
                <a:tc>
                  <a:txBody>
                    <a:bodyPr/>
                    <a:lstStyle/>
                    <a:p>
                      <a:pPr algn="l" fontAlgn="b"/>
                      <a:r>
                        <a:rPr lang="nb-NO" sz="2000" u="none" strike="noStrike" dirty="0">
                          <a:effectLst/>
                        </a:rPr>
                        <a:t>Overnatting/servering &amp; mm*</a:t>
                      </a:r>
                      <a:endParaRPr lang="nb-NO" sz="2000" b="0" i="0" u="none" strike="noStrike" dirty="0">
                        <a:solidFill>
                          <a:srgbClr val="000000"/>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ctr" fontAlgn="ctr"/>
                      <a:r>
                        <a:rPr lang="nb-NO" sz="2000" u="none" strike="noStrike" dirty="0">
                          <a:effectLst/>
                        </a:rPr>
                        <a:t> 17 kr </a:t>
                      </a:r>
                      <a:endParaRPr lang="nb-NO" sz="2000" b="0" i="0" u="none" strike="noStrike" dirty="0">
                        <a:solidFill>
                          <a:srgbClr val="000000"/>
                        </a:solidFill>
                        <a:effectLst/>
                        <a:latin typeface="Calibri" panose="020F0502020204030204" pitchFamily="34" charset="0"/>
                      </a:endParaRPr>
                    </a:p>
                  </a:txBody>
                  <a:tcPr marL="9525" marR="9525" marT="9525" marB="0" anchor="ctr">
                    <a:solidFill>
                      <a:schemeClr val="bg1">
                        <a:lumMod val="95000"/>
                      </a:schemeClr>
                    </a:solidFill>
                  </a:tcPr>
                </a:tc>
                <a:tc>
                  <a:txBody>
                    <a:bodyPr/>
                    <a:lstStyle/>
                    <a:p>
                      <a:pPr algn="ctr" fontAlgn="ctr"/>
                      <a:r>
                        <a:rPr lang="nb-NO" sz="2000" u="none" strike="noStrike" dirty="0">
                          <a:effectLst/>
                        </a:rPr>
                        <a:t> 15 kr </a:t>
                      </a:r>
                      <a:endParaRPr lang="nb-NO" sz="2000" b="0" i="0" u="none" strike="noStrike" dirty="0">
                        <a:solidFill>
                          <a:srgbClr val="000000"/>
                        </a:solidFill>
                        <a:effectLst/>
                        <a:latin typeface="Calibri" panose="020F0502020204030204" pitchFamily="34" charset="0"/>
                      </a:endParaRPr>
                    </a:p>
                  </a:txBody>
                  <a:tcPr marL="9525" marR="9525" marT="9525" marB="0" anchor="ctr">
                    <a:solidFill>
                      <a:schemeClr val="bg1">
                        <a:lumMod val="95000"/>
                      </a:schemeClr>
                    </a:solidFill>
                  </a:tcPr>
                </a:tc>
                <a:extLst>
                  <a:ext uri="{0D108BD9-81ED-4DB2-BD59-A6C34878D82A}">
                    <a16:rowId xmlns:a16="http://schemas.microsoft.com/office/drawing/2014/main" val="10009"/>
                  </a:ext>
                </a:extLst>
              </a:tr>
              <a:tr h="435405">
                <a:tc>
                  <a:txBody>
                    <a:bodyPr/>
                    <a:lstStyle/>
                    <a:p>
                      <a:pPr algn="l" fontAlgn="b"/>
                      <a:r>
                        <a:rPr lang="nb-NO" sz="2300" u="none" strike="noStrike" dirty="0">
                          <a:effectLst/>
                        </a:rPr>
                        <a:t>Nordmenns konsum utland</a:t>
                      </a:r>
                      <a:endParaRPr lang="nb-NO" sz="2300" b="0" i="0" u="none" strike="noStrike" dirty="0">
                        <a:solidFill>
                          <a:srgbClr val="000000"/>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ctr" fontAlgn="ctr"/>
                      <a:r>
                        <a:rPr lang="nb-NO" sz="2300" u="none" strike="noStrike" dirty="0">
                          <a:effectLst/>
                        </a:rPr>
                        <a:t> 8 kr  </a:t>
                      </a:r>
                      <a:endParaRPr lang="nb-NO" sz="2300" b="0" i="0" u="none" strike="noStrike" dirty="0">
                        <a:solidFill>
                          <a:srgbClr val="000000"/>
                        </a:solidFill>
                        <a:effectLst/>
                        <a:latin typeface="Calibri" panose="020F0502020204030204" pitchFamily="34" charset="0"/>
                      </a:endParaRPr>
                    </a:p>
                  </a:txBody>
                  <a:tcPr marL="9525" marR="9525" marT="9525" marB="0" anchor="ctr">
                    <a:solidFill>
                      <a:schemeClr val="bg1">
                        <a:lumMod val="95000"/>
                      </a:schemeClr>
                    </a:solidFill>
                  </a:tcPr>
                </a:tc>
                <a:tc>
                  <a:txBody>
                    <a:bodyPr/>
                    <a:lstStyle/>
                    <a:p>
                      <a:pPr algn="ctr" fontAlgn="ctr"/>
                      <a:r>
                        <a:rPr lang="nb-NO" sz="2300" u="none" strike="noStrike" dirty="0">
                          <a:effectLst/>
                        </a:rPr>
                        <a:t> 5 kr </a:t>
                      </a:r>
                      <a:endParaRPr lang="nb-NO" sz="2300" b="0" i="0" u="none" strike="noStrike" dirty="0">
                        <a:solidFill>
                          <a:srgbClr val="000000"/>
                        </a:solidFill>
                        <a:effectLst/>
                        <a:latin typeface="Calibri" panose="020F0502020204030204" pitchFamily="34" charset="0"/>
                      </a:endParaRPr>
                    </a:p>
                  </a:txBody>
                  <a:tcPr marL="9525" marR="9525" marT="9525" marB="0" anchor="ctr">
                    <a:solidFill>
                      <a:schemeClr val="bg1">
                        <a:lumMod val="95000"/>
                      </a:schemeClr>
                    </a:solidFill>
                  </a:tcPr>
                </a:tc>
                <a:extLst>
                  <a:ext uri="{0D108BD9-81ED-4DB2-BD59-A6C34878D82A}">
                    <a16:rowId xmlns:a16="http://schemas.microsoft.com/office/drawing/2014/main" val="10011"/>
                  </a:ext>
                </a:extLst>
              </a:tr>
              <a:tr h="310137">
                <a:tc>
                  <a:txBody>
                    <a:bodyPr/>
                    <a:lstStyle/>
                    <a:p>
                      <a:pPr algn="l" fontAlgn="b"/>
                      <a:r>
                        <a:rPr lang="nb-NO" sz="900" u="none" strike="noStrike" dirty="0">
                          <a:effectLst/>
                        </a:rPr>
                        <a:t>(Utlendingers konsum* Norge)</a:t>
                      </a:r>
                      <a:endParaRPr lang="nb-NO" sz="900" b="0" i="0" u="none" strike="noStrike" dirty="0">
                        <a:solidFill>
                          <a:srgbClr val="000000"/>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ctr" fontAlgn="ctr"/>
                      <a:r>
                        <a:rPr lang="nb-NO" sz="900" u="none" strike="noStrike" dirty="0">
                          <a:effectLst/>
                        </a:rPr>
                        <a:t> 3 kr </a:t>
                      </a:r>
                      <a:endParaRPr lang="nb-NO" sz="900" b="0" i="0" u="none" strike="noStrike" dirty="0">
                        <a:solidFill>
                          <a:srgbClr val="000000"/>
                        </a:solidFill>
                        <a:effectLst/>
                        <a:latin typeface="Calibri" panose="020F0502020204030204" pitchFamily="34" charset="0"/>
                      </a:endParaRPr>
                    </a:p>
                  </a:txBody>
                  <a:tcPr marL="9525" marR="9525" marT="9525" marB="0" anchor="ctr">
                    <a:solidFill>
                      <a:schemeClr val="bg1">
                        <a:lumMod val="95000"/>
                      </a:schemeClr>
                    </a:solidFill>
                  </a:tcPr>
                </a:tc>
                <a:tc>
                  <a:txBody>
                    <a:bodyPr/>
                    <a:lstStyle/>
                    <a:p>
                      <a:pPr algn="ctr" fontAlgn="ctr"/>
                      <a:r>
                        <a:rPr lang="nb-NO" sz="900" u="none" strike="noStrike" dirty="0">
                          <a:effectLst/>
                        </a:rPr>
                        <a:t> 3 kr </a:t>
                      </a:r>
                      <a:endParaRPr lang="nb-NO" sz="900" b="0" i="0" u="none" strike="noStrike" dirty="0">
                        <a:solidFill>
                          <a:srgbClr val="000000"/>
                        </a:solidFill>
                        <a:effectLst/>
                        <a:latin typeface="Calibri" panose="020F0502020204030204" pitchFamily="34" charset="0"/>
                      </a:endParaRPr>
                    </a:p>
                  </a:txBody>
                  <a:tcPr marL="9525" marR="9525" marT="9525" marB="0" anchor="ctr">
                    <a:solidFill>
                      <a:schemeClr val="bg1">
                        <a:lumMod val="95000"/>
                      </a:schemeClr>
                    </a:solidFill>
                  </a:tcPr>
                </a:tc>
                <a:extLst>
                  <a:ext uri="{0D108BD9-81ED-4DB2-BD59-A6C34878D82A}">
                    <a16:rowId xmlns:a16="http://schemas.microsoft.com/office/drawing/2014/main" val="10012"/>
                  </a:ext>
                </a:extLst>
              </a:tr>
            </a:tbl>
          </a:graphicData>
        </a:graphic>
      </p:graphicFrame>
      <p:sp>
        <p:nvSpPr>
          <p:cNvPr id="5" name="Tittel 4"/>
          <p:cNvSpPr>
            <a:spLocks noGrp="1"/>
          </p:cNvSpPr>
          <p:nvPr>
            <p:ph type="title"/>
          </p:nvPr>
        </p:nvSpPr>
        <p:spPr>
          <a:xfrm>
            <a:off x="781251" y="170156"/>
            <a:ext cx="10691347" cy="738579"/>
          </a:xfrm>
        </p:spPr>
        <p:txBody>
          <a:bodyPr>
            <a:normAutofit fontScale="90000"/>
          </a:bodyPr>
          <a:lstStyle/>
          <a:p>
            <a:r>
              <a:rPr lang="nb-NO" sz="3733" dirty="0">
                <a:solidFill>
                  <a:schemeClr val="accent1"/>
                </a:solidFill>
              </a:rPr>
              <a:t>Vi blir rikere (+150%): forbruk dreies fra basis- til «luksus»</a:t>
            </a:r>
          </a:p>
        </p:txBody>
      </p:sp>
      <p:pic>
        <p:nvPicPr>
          <p:cNvPr id="2" name="Bilde 1"/>
          <p:cNvPicPr>
            <a:picLocks noChangeAspect="1"/>
          </p:cNvPicPr>
          <p:nvPr/>
        </p:nvPicPr>
        <p:blipFill>
          <a:blip r:embed="rId2"/>
          <a:stretch>
            <a:fillRect/>
          </a:stretch>
        </p:blipFill>
        <p:spPr>
          <a:xfrm>
            <a:off x="4425957" y="1078725"/>
            <a:ext cx="2827799" cy="1512568"/>
          </a:xfrm>
          <a:prstGeom prst="rect">
            <a:avLst/>
          </a:prstGeom>
        </p:spPr>
      </p:pic>
      <p:pic>
        <p:nvPicPr>
          <p:cNvPr id="7" name="Bilde 6"/>
          <p:cNvPicPr>
            <a:picLocks noChangeAspect="1"/>
          </p:cNvPicPr>
          <p:nvPr/>
        </p:nvPicPr>
        <p:blipFill>
          <a:blip r:embed="rId3"/>
          <a:stretch>
            <a:fillRect/>
          </a:stretch>
        </p:blipFill>
        <p:spPr>
          <a:xfrm>
            <a:off x="8070183" y="1074701"/>
            <a:ext cx="2989204" cy="1574497"/>
          </a:xfrm>
          <a:prstGeom prst="rect">
            <a:avLst/>
          </a:prstGeom>
        </p:spPr>
      </p:pic>
      <p:sp>
        <p:nvSpPr>
          <p:cNvPr id="13" name="TekstSylinder 12"/>
          <p:cNvSpPr txBox="1"/>
          <p:nvPr/>
        </p:nvSpPr>
        <p:spPr>
          <a:xfrm>
            <a:off x="10188541" y="2830068"/>
            <a:ext cx="2003460" cy="246221"/>
          </a:xfrm>
          <a:prstGeom prst="rect">
            <a:avLst/>
          </a:prstGeom>
          <a:solidFill>
            <a:schemeClr val="bg1">
              <a:lumMod val="95000"/>
            </a:schemeClr>
          </a:solidFill>
        </p:spPr>
        <p:txBody>
          <a:bodyPr wrap="square" rtlCol="0">
            <a:spAutoFit/>
          </a:bodyPr>
          <a:lstStyle/>
          <a:p>
            <a:r>
              <a:rPr lang="nb-NO" sz="1000" dirty="0">
                <a:solidFill>
                  <a:schemeClr val="tx2"/>
                </a:solidFill>
              </a:rPr>
              <a:t>*inngår i varehandels-rapporten</a:t>
            </a:r>
          </a:p>
        </p:txBody>
      </p:sp>
      <p:sp>
        <p:nvSpPr>
          <p:cNvPr id="14" name="Pil ned 13">
            <a:extLst>
              <a:ext uri="{FF2B5EF4-FFF2-40B4-BE49-F238E27FC236}">
                <a16:creationId xmlns:a16="http://schemas.microsoft.com/office/drawing/2014/main" id="{33E3477E-CCF1-394F-927F-A06069500224}"/>
              </a:ext>
            </a:extLst>
          </p:cNvPr>
          <p:cNvSpPr/>
          <p:nvPr/>
        </p:nvSpPr>
        <p:spPr>
          <a:xfrm rot="10800000">
            <a:off x="6557109" y="4191808"/>
            <a:ext cx="204567" cy="243635"/>
          </a:xfrm>
          <a:prstGeom prst="downArrow">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400"/>
          </a:p>
        </p:txBody>
      </p:sp>
      <p:sp>
        <p:nvSpPr>
          <p:cNvPr id="15" name="Pil ned 14">
            <a:extLst>
              <a:ext uri="{FF2B5EF4-FFF2-40B4-BE49-F238E27FC236}">
                <a16:creationId xmlns:a16="http://schemas.microsoft.com/office/drawing/2014/main" id="{3CA35958-2EEC-4D4A-92C6-6803C9468A36}"/>
              </a:ext>
            </a:extLst>
          </p:cNvPr>
          <p:cNvSpPr/>
          <p:nvPr/>
        </p:nvSpPr>
        <p:spPr>
          <a:xfrm rot="10800000">
            <a:off x="6567878" y="5772918"/>
            <a:ext cx="204567" cy="267999"/>
          </a:xfrm>
          <a:prstGeom prst="downArrow">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400"/>
          </a:p>
        </p:txBody>
      </p:sp>
      <p:sp>
        <p:nvSpPr>
          <p:cNvPr id="17" name="Pil ned 16">
            <a:extLst>
              <a:ext uri="{FF2B5EF4-FFF2-40B4-BE49-F238E27FC236}">
                <a16:creationId xmlns:a16="http://schemas.microsoft.com/office/drawing/2014/main" id="{62E37732-FC0B-7344-88BF-2AB80D5A76E5}"/>
              </a:ext>
            </a:extLst>
          </p:cNvPr>
          <p:cNvSpPr/>
          <p:nvPr/>
        </p:nvSpPr>
        <p:spPr>
          <a:xfrm>
            <a:off x="6575845" y="3299375"/>
            <a:ext cx="188632" cy="214323"/>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400"/>
          </a:p>
        </p:txBody>
      </p:sp>
      <p:sp>
        <p:nvSpPr>
          <p:cNvPr id="18" name="Pil ned 17">
            <a:extLst>
              <a:ext uri="{FF2B5EF4-FFF2-40B4-BE49-F238E27FC236}">
                <a16:creationId xmlns:a16="http://schemas.microsoft.com/office/drawing/2014/main" id="{DCE86CB7-0BCD-004C-B9A6-042042CBF8D3}"/>
              </a:ext>
            </a:extLst>
          </p:cNvPr>
          <p:cNvSpPr/>
          <p:nvPr/>
        </p:nvSpPr>
        <p:spPr>
          <a:xfrm>
            <a:off x="6538363" y="5055195"/>
            <a:ext cx="242059" cy="265812"/>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400"/>
          </a:p>
        </p:txBody>
      </p:sp>
      <p:sp>
        <p:nvSpPr>
          <p:cNvPr id="19" name="Pil ned 18">
            <a:extLst>
              <a:ext uri="{FF2B5EF4-FFF2-40B4-BE49-F238E27FC236}">
                <a16:creationId xmlns:a16="http://schemas.microsoft.com/office/drawing/2014/main" id="{EE5C4F87-ABFA-9548-BE1C-04E072AE901D}"/>
              </a:ext>
            </a:extLst>
          </p:cNvPr>
          <p:cNvSpPr/>
          <p:nvPr/>
        </p:nvSpPr>
        <p:spPr>
          <a:xfrm>
            <a:off x="6574003" y="3823572"/>
            <a:ext cx="207495" cy="235755"/>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400"/>
          </a:p>
        </p:txBody>
      </p:sp>
      <p:pic>
        <p:nvPicPr>
          <p:cNvPr id="1026" name="Gruppe 5" descr="image00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1251" y="1190399"/>
            <a:ext cx="1295400" cy="140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Bilde 2"/>
          <p:cNvPicPr>
            <a:picLocks noChangeAspect="1"/>
          </p:cNvPicPr>
          <p:nvPr/>
        </p:nvPicPr>
        <p:blipFill>
          <a:blip r:embed="rId5"/>
          <a:stretch>
            <a:fillRect/>
          </a:stretch>
        </p:blipFill>
        <p:spPr>
          <a:xfrm>
            <a:off x="10299701" y="6157151"/>
            <a:ext cx="1892300" cy="609600"/>
          </a:xfrm>
          <a:prstGeom prst="rect">
            <a:avLst/>
          </a:prstGeom>
        </p:spPr>
      </p:pic>
      <p:sp>
        <p:nvSpPr>
          <p:cNvPr id="16" name="Pil ned 13">
            <a:extLst>
              <a:ext uri="{FF2B5EF4-FFF2-40B4-BE49-F238E27FC236}">
                <a16:creationId xmlns:a16="http://schemas.microsoft.com/office/drawing/2014/main" id="{30287973-792E-4814-9D3E-F34DB652B300}"/>
              </a:ext>
            </a:extLst>
          </p:cNvPr>
          <p:cNvSpPr/>
          <p:nvPr/>
        </p:nvSpPr>
        <p:spPr>
          <a:xfrm rot="10800000">
            <a:off x="6576931" y="5364124"/>
            <a:ext cx="204567" cy="243635"/>
          </a:xfrm>
          <a:prstGeom prst="downArrow">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400"/>
          </a:p>
        </p:txBody>
      </p:sp>
    </p:spTree>
    <p:extLst>
      <p:ext uri="{BB962C8B-B14F-4D97-AF65-F5344CB8AC3E}">
        <p14:creationId xmlns:p14="http://schemas.microsoft.com/office/powerpoint/2010/main" val="26470664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 7">
            <a:extLst>
              <a:ext uri="{FF2B5EF4-FFF2-40B4-BE49-F238E27FC236}">
                <a16:creationId xmlns:a16="http://schemas.microsoft.com/office/drawing/2014/main" id="{DDDDBC90-6F1D-4CBA-B517-06E0B75321BF}"/>
              </a:ext>
            </a:extLst>
          </p:cNvPr>
          <p:cNvGraphicFramePr>
            <a:graphicFrameLocks/>
          </p:cNvGraphicFramePr>
          <p:nvPr/>
        </p:nvGraphicFramePr>
        <p:xfrm>
          <a:off x="1283250" y="1690689"/>
          <a:ext cx="10797172" cy="3628588"/>
        </p:xfrm>
        <a:graphic>
          <a:graphicData uri="http://schemas.openxmlformats.org/drawingml/2006/chart">
            <c:chart xmlns:c="http://schemas.openxmlformats.org/drawingml/2006/chart" xmlns:r="http://schemas.openxmlformats.org/officeDocument/2006/relationships" r:id="rId3"/>
          </a:graphicData>
        </a:graphic>
      </p:graphicFrame>
      <p:sp>
        <p:nvSpPr>
          <p:cNvPr id="2" name="Tittel 1">
            <a:extLst>
              <a:ext uri="{FF2B5EF4-FFF2-40B4-BE49-F238E27FC236}">
                <a16:creationId xmlns:a16="http://schemas.microsoft.com/office/drawing/2014/main" id="{1E158EC8-5727-4E03-BE5A-62F4B644A4E0}"/>
              </a:ext>
            </a:extLst>
          </p:cNvPr>
          <p:cNvSpPr>
            <a:spLocks noGrp="1"/>
          </p:cNvSpPr>
          <p:nvPr>
            <p:ph type="title"/>
          </p:nvPr>
        </p:nvSpPr>
        <p:spPr>
          <a:xfrm>
            <a:off x="838200" y="365125"/>
            <a:ext cx="10515600" cy="1325563"/>
          </a:xfrm>
        </p:spPr>
        <p:txBody>
          <a:bodyPr>
            <a:noAutofit/>
          </a:bodyPr>
          <a:lstStyle/>
          <a:p>
            <a:r>
              <a:rPr lang="nb-NO" sz="3733" dirty="0"/>
              <a:t>Norge – stabilt vekst i detaljvarer de siste årene</a:t>
            </a:r>
          </a:p>
        </p:txBody>
      </p:sp>
      <p:sp>
        <p:nvSpPr>
          <p:cNvPr id="3" name="TekstSylinder 2">
            <a:extLst>
              <a:ext uri="{FF2B5EF4-FFF2-40B4-BE49-F238E27FC236}">
                <a16:creationId xmlns:a16="http://schemas.microsoft.com/office/drawing/2014/main" id="{E45D98CF-1AB8-430E-8274-E78E2B4913DC}"/>
              </a:ext>
            </a:extLst>
          </p:cNvPr>
          <p:cNvSpPr txBox="1"/>
          <p:nvPr/>
        </p:nvSpPr>
        <p:spPr>
          <a:xfrm>
            <a:off x="-110734" y="6477403"/>
            <a:ext cx="11239911" cy="379463"/>
          </a:xfrm>
          <a:prstGeom prst="rect">
            <a:avLst/>
          </a:prstGeom>
          <a:noFill/>
        </p:spPr>
        <p:txBody>
          <a:bodyPr wrap="square" rtlCol="0">
            <a:spAutoFit/>
          </a:bodyPr>
          <a:lstStyle/>
          <a:p>
            <a:pPr defTabSz="609570">
              <a:defRPr/>
            </a:pPr>
            <a:r>
              <a:rPr lang="nb-NO" sz="933" dirty="0">
                <a:solidFill>
                  <a:prstClr val="black"/>
                </a:solidFill>
                <a:latin typeface="Calibri" panose="020F0502020204030204"/>
              </a:rPr>
              <a:t>* Prisendring er hentet fra Statistisk Sentralbyrå (SSB): Indekser </a:t>
            </a:r>
            <a:r>
              <a:rPr lang="da-DK" sz="933" dirty="0">
                <a:solidFill>
                  <a:prstClr val="black"/>
                </a:solidFill>
              </a:rPr>
              <a:t>01 Matvarer og alkoholfrie drikkevarer (2,0% i 2019). 03 Klær og skotøy (1% i 2019). </a:t>
            </a:r>
            <a:r>
              <a:rPr lang="nb-NO" sz="933" dirty="0">
                <a:solidFill>
                  <a:prstClr val="black"/>
                </a:solidFill>
              </a:rPr>
              <a:t>Hus og hjem: 05 Møbler, husholdningsartikler og vedlikehold av innbo</a:t>
            </a:r>
            <a:r>
              <a:rPr lang="da-DK" sz="933" dirty="0">
                <a:solidFill>
                  <a:prstClr val="black"/>
                </a:solidFill>
              </a:rPr>
              <a:t> (2,4% i 2019). Spesialbutikker: 12 Andre varer og tjenester (1,4% i 2019). Sport mm: denne er beregnet til 0,4% basert på 50% av hhv 03 Klær og skotøy (1% i 2019) og 09.3.2 Utstyr til sport, camping og friluftsliv (-0,3% i 2019) </a:t>
            </a:r>
            <a:endParaRPr lang="nb-NO" sz="933" dirty="0">
              <a:solidFill>
                <a:prstClr val="black"/>
              </a:solidFill>
              <a:latin typeface="Calibri" panose="020F0502020204030204"/>
            </a:endParaRPr>
          </a:p>
        </p:txBody>
      </p:sp>
      <p:graphicFrame>
        <p:nvGraphicFramePr>
          <p:cNvPr id="5" name="Tabell 4">
            <a:extLst>
              <a:ext uri="{FF2B5EF4-FFF2-40B4-BE49-F238E27FC236}">
                <a16:creationId xmlns:a16="http://schemas.microsoft.com/office/drawing/2014/main" id="{CD283C4D-886F-4003-B055-0AD89C40D04C}"/>
              </a:ext>
            </a:extLst>
          </p:cNvPr>
          <p:cNvGraphicFramePr>
            <a:graphicFrameLocks noGrp="1"/>
          </p:cNvGraphicFramePr>
          <p:nvPr/>
        </p:nvGraphicFramePr>
        <p:xfrm>
          <a:off x="1391478" y="4773150"/>
          <a:ext cx="10215349" cy="1482104"/>
        </p:xfrm>
        <a:graphic>
          <a:graphicData uri="http://schemas.openxmlformats.org/drawingml/2006/table">
            <a:tbl>
              <a:tblPr>
                <a:tableStyleId>{5C22544A-7EE6-4342-B048-85BDC9FD1C3A}</a:tableStyleId>
              </a:tblPr>
              <a:tblGrid>
                <a:gridCol w="1080805">
                  <a:extLst>
                    <a:ext uri="{9D8B030D-6E8A-4147-A177-3AD203B41FA5}">
                      <a16:colId xmlns:a16="http://schemas.microsoft.com/office/drawing/2014/main" val="1645534327"/>
                    </a:ext>
                  </a:extLst>
                </a:gridCol>
                <a:gridCol w="1127440">
                  <a:extLst>
                    <a:ext uri="{9D8B030D-6E8A-4147-A177-3AD203B41FA5}">
                      <a16:colId xmlns:a16="http://schemas.microsoft.com/office/drawing/2014/main" val="3312193930"/>
                    </a:ext>
                  </a:extLst>
                </a:gridCol>
                <a:gridCol w="1435113">
                  <a:extLst>
                    <a:ext uri="{9D8B030D-6E8A-4147-A177-3AD203B41FA5}">
                      <a16:colId xmlns:a16="http://schemas.microsoft.com/office/drawing/2014/main" val="1518165359"/>
                    </a:ext>
                  </a:extLst>
                </a:gridCol>
                <a:gridCol w="1541217">
                  <a:extLst>
                    <a:ext uri="{9D8B030D-6E8A-4147-A177-3AD203B41FA5}">
                      <a16:colId xmlns:a16="http://schemas.microsoft.com/office/drawing/2014/main" val="3286533238"/>
                    </a:ext>
                  </a:extLst>
                </a:gridCol>
                <a:gridCol w="1387415">
                  <a:extLst>
                    <a:ext uri="{9D8B030D-6E8A-4147-A177-3AD203B41FA5}">
                      <a16:colId xmlns:a16="http://schemas.microsoft.com/office/drawing/2014/main" val="1213169501"/>
                    </a:ext>
                  </a:extLst>
                </a:gridCol>
                <a:gridCol w="1396895">
                  <a:extLst>
                    <a:ext uri="{9D8B030D-6E8A-4147-A177-3AD203B41FA5}">
                      <a16:colId xmlns:a16="http://schemas.microsoft.com/office/drawing/2014/main" val="1420544520"/>
                    </a:ext>
                  </a:extLst>
                </a:gridCol>
                <a:gridCol w="2246464">
                  <a:extLst>
                    <a:ext uri="{9D8B030D-6E8A-4147-A177-3AD203B41FA5}">
                      <a16:colId xmlns:a16="http://schemas.microsoft.com/office/drawing/2014/main" val="195405887"/>
                    </a:ext>
                  </a:extLst>
                </a:gridCol>
              </a:tblGrid>
              <a:tr h="284480">
                <a:tc>
                  <a:txBody>
                    <a:bodyPr/>
                    <a:lstStyle/>
                    <a:p>
                      <a:pPr algn="r" fontAlgn="b"/>
                      <a:r>
                        <a:rPr lang="nb-NO" sz="1900" b="1" u="none" strike="noStrike">
                          <a:effectLst/>
                        </a:rPr>
                        <a:t>2019</a:t>
                      </a:r>
                      <a:endParaRPr lang="nb-NO" sz="1900" b="1"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nb-NO" sz="1900" b="1" u="none" strike="noStrike">
                          <a:effectLst/>
                        </a:rPr>
                        <a:t>1,8 %</a:t>
                      </a:r>
                      <a:endParaRPr lang="nb-NO" sz="1900" b="1"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nb-NO" sz="1900" b="1" u="none" strike="noStrike">
                          <a:effectLst/>
                        </a:rPr>
                        <a:t>2,0 %</a:t>
                      </a:r>
                      <a:endParaRPr lang="nb-NO" sz="1900" b="1"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nb-NO" sz="1900" b="1" u="none" strike="noStrike">
                          <a:effectLst/>
                        </a:rPr>
                        <a:t>-2,2 %</a:t>
                      </a:r>
                      <a:endParaRPr lang="nb-NO" sz="1900" b="1"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nb-NO" sz="1900" b="1" u="none" strike="noStrike">
                          <a:effectLst/>
                        </a:rPr>
                        <a:t>3,3 %</a:t>
                      </a:r>
                      <a:endParaRPr lang="nb-NO" sz="1900" b="1"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nb-NO" sz="1900" b="1" u="none" strike="noStrike">
                          <a:effectLst/>
                        </a:rPr>
                        <a:t>2,8 %</a:t>
                      </a:r>
                      <a:endParaRPr lang="nb-NO" sz="1900" b="1"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nb-NO" sz="1900" b="1" u="none" strike="noStrike" dirty="0">
                          <a:effectLst/>
                        </a:rPr>
                        <a:t>-4,0 %</a:t>
                      </a:r>
                      <a:endParaRPr lang="nb-NO" sz="1900" b="1"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4025048640"/>
                  </a:ext>
                </a:extLst>
              </a:tr>
              <a:tr h="249241">
                <a:tc>
                  <a:txBody>
                    <a:bodyPr/>
                    <a:lstStyle/>
                    <a:p>
                      <a:pPr algn="r" fontAlgn="b"/>
                      <a:r>
                        <a:rPr lang="nb-NO" sz="1500" u="none" strike="noStrike">
                          <a:effectLst/>
                        </a:rPr>
                        <a:t>2018</a:t>
                      </a:r>
                      <a:endParaRPr lang="nb-NO" sz="15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nb-NO" sz="1500" u="none" strike="noStrike">
                          <a:effectLst/>
                        </a:rPr>
                        <a:t>1,8 %</a:t>
                      </a:r>
                      <a:endParaRPr lang="nb-NO" sz="15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nb-NO" sz="1500" u="none" strike="noStrike">
                          <a:effectLst/>
                        </a:rPr>
                        <a:t>2,8 %</a:t>
                      </a:r>
                      <a:endParaRPr lang="nb-NO" sz="15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nb-NO" sz="1500" u="none" strike="noStrike">
                          <a:effectLst/>
                        </a:rPr>
                        <a:t>-3,0 %</a:t>
                      </a:r>
                      <a:endParaRPr lang="nb-NO" sz="15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nb-NO" sz="1500" u="none" strike="noStrike">
                          <a:effectLst/>
                        </a:rPr>
                        <a:t>0,8 %</a:t>
                      </a:r>
                      <a:endParaRPr lang="nb-NO" sz="15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nb-NO" sz="1500" u="none" strike="noStrike">
                          <a:effectLst/>
                        </a:rPr>
                        <a:t>3,6 %</a:t>
                      </a:r>
                      <a:endParaRPr lang="nb-NO" sz="15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nb-NO" sz="1500" u="none" strike="noStrike" dirty="0">
                          <a:effectLst/>
                        </a:rPr>
                        <a:t>0,7 %</a:t>
                      </a:r>
                      <a:endParaRPr lang="nb-NO" sz="15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356148528"/>
                  </a:ext>
                </a:extLst>
              </a:tr>
              <a:tr h="249241">
                <a:tc>
                  <a:txBody>
                    <a:bodyPr/>
                    <a:lstStyle/>
                    <a:p>
                      <a:pPr algn="r" fontAlgn="b"/>
                      <a:r>
                        <a:rPr lang="nb-NO" sz="1500" u="none" strike="noStrike" dirty="0">
                          <a:effectLst/>
                        </a:rPr>
                        <a:t>2017</a:t>
                      </a:r>
                      <a:endParaRPr lang="nb-NO" sz="15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nb-NO" sz="1500" u="none" strike="noStrike" dirty="0">
                          <a:effectLst/>
                        </a:rPr>
                        <a:t>1,8 %</a:t>
                      </a:r>
                      <a:endParaRPr lang="nb-NO" sz="15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nb-NO" sz="1500" u="none" strike="noStrike">
                          <a:effectLst/>
                        </a:rPr>
                        <a:t>1,9 %</a:t>
                      </a:r>
                      <a:endParaRPr lang="nb-NO" sz="15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nb-NO" sz="1500" u="none" strike="noStrike" dirty="0">
                          <a:effectLst/>
                        </a:rPr>
                        <a:t>-1,3 %</a:t>
                      </a:r>
                      <a:endParaRPr lang="nb-NO" sz="15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nb-NO" sz="1500" u="none" strike="noStrike">
                          <a:effectLst/>
                        </a:rPr>
                        <a:t>2,3 %</a:t>
                      </a:r>
                      <a:endParaRPr lang="nb-NO" sz="15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nb-NO" sz="1500" u="none" strike="noStrike">
                          <a:effectLst/>
                        </a:rPr>
                        <a:t>2,9 %</a:t>
                      </a:r>
                      <a:endParaRPr lang="nb-NO" sz="15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nb-NO" sz="1500" u="none" strike="noStrike" dirty="0">
                          <a:effectLst/>
                        </a:rPr>
                        <a:t>1,0 %</a:t>
                      </a:r>
                      <a:endParaRPr lang="nb-NO" sz="15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018886229"/>
                  </a:ext>
                </a:extLst>
              </a:tr>
              <a:tr h="195580">
                <a:tc>
                  <a:txBody>
                    <a:bodyPr/>
                    <a:lstStyle/>
                    <a:p>
                      <a:pPr algn="r" fontAlgn="b"/>
                      <a:endParaRPr lang="nb-NO" sz="1200" b="0" i="1" u="none" strike="noStrike" dirty="0">
                        <a:solidFill>
                          <a:srgbClr val="000000"/>
                        </a:solidFill>
                        <a:effectLst/>
                        <a:latin typeface="Calibri" panose="020F0502020204030204" pitchFamily="34" charset="0"/>
                      </a:endParaRPr>
                    </a:p>
                  </a:txBody>
                  <a:tcPr marL="0" marR="0" marT="0" marB="0" anchor="b"/>
                </a:tc>
                <a:tc>
                  <a:txBody>
                    <a:bodyPr/>
                    <a:lstStyle/>
                    <a:p>
                      <a:pPr algn="r" fontAlgn="b"/>
                      <a:endParaRPr lang="nb-NO" sz="1200" b="0" i="1" u="none" strike="noStrike" dirty="0">
                        <a:solidFill>
                          <a:srgbClr val="000000"/>
                        </a:solidFill>
                        <a:effectLst/>
                        <a:latin typeface="Calibri" panose="020F0502020204030204" pitchFamily="34" charset="0"/>
                      </a:endParaRPr>
                    </a:p>
                  </a:txBody>
                  <a:tcPr marL="12700" marR="12700" marT="12700" marB="0" anchor="b"/>
                </a:tc>
                <a:tc>
                  <a:txBody>
                    <a:bodyPr/>
                    <a:lstStyle/>
                    <a:p>
                      <a:pPr algn="r" fontAlgn="b"/>
                      <a:endParaRPr lang="nb-NO" sz="1200" b="0" i="1" u="none" strike="noStrike" dirty="0">
                        <a:solidFill>
                          <a:srgbClr val="000000"/>
                        </a:solidFill>
                        <a:effectLst/>
                        <a:latin typeface="Calibri" panose="020F0502020204030204" pitchFamily="34" charset="0"/>
                      </a:endParaRPr>
                    </a:p>
                  </a:txBody>
                  <a:tcPr marL="12700" marR="12700" marT="12700" marB="0" anchor="b"/>
                </a:tc>
                <a:tc>
                  <a:txBody>
                    <a:bodyPr/>
                    <a:lstStyle/>
                    <a:p>
                      <a:pPr algn="r" fontAlgn="b"/>
                      <a:endParaRPr lang="nb-NO" sz="1200" b="0" i="1" u="none" strike="noStrike" dirty="0">
                        <a:solidFill>
                          <a:srgbClr val="000000"/>
                        </a:solidFill>
                        <a:effectLst/>
                        <a:latin typeface="Calibri" panose="020F0502020204030204" pitchFamily="34" charset="0"/>
                      </a:endParaRPr>
                    </a:p>
                  </a:txBody>
                  <a:tcPr marL="12700" marR="12700" marT="12700" marB="0" anchor="b"/>
                </a:tc>
                <a:tc>
                  <a:txBody>
                    <a:bodyPr/>
                    <a:lstStyle/>
                    <a:p>
                      <a:pPr algn="r" fontAlgn="b"/>
                      <a:endParaRPr lang="nb-NO" sz="1200" b="0" i="1" u="none" strike="noStrike" dirty="0">
                        <a:solidFill>
                          <a:srgbClr val="000000"/>
                        </a:solidFill>
                        <a:effectLst/>
                        <a:latin typeface="Calibri" panose="020F0502020204030204" pitchFamily="34" charset="0"/>
                      </a:endParaRPr>
                    </a:p>
                  </a:txBody>
                  <a:tcPr marL="12700" marR="12700" marT="12700" marB="0" anchor="b"/>
                </a:tc>
                <a:tc>
                  <a:txBody>
                    <a:bodyPr/>
                    <a:lstStyle/>
                    <a:p>
                      <a:pPr algn="r" fontAlgn="b"/>
                      <a:endParaRPr lang="nb-NO" sz="1200" b="0" i="1" u="none" strike="noStrike" dirty="0">
                        <a:solidFill>
                          <a:srgbClr val="000000"/>
                        </a:solidFill>
                        <a:effectLst/>
                        <a:latin typeface="Calibri" panose="020F0502020204030204" pitchFamily="34" charset="0"/>
                      </a:endParaRPr>
                    </a:p>
                  </a:txBody>
                  <a:tcPr marL="12700" marR="12700" marT="12700" marB="0" anchor="b"/>
                </a:tc>
                <a:tc>
                  <a:txBody>
                    <a:bodyPr/>
                    <a:lstStyle/>
                    <a:p>
                      <a:pPr algn="r" fontAlgn="b"/>
                      <a:endParaRPr lang="nb-NO" sz="1200" b="0" i="1" u="none" strike="noStrike" dirty="0">
                        <a:solidFill>
                          <a:srgbClr val="000000"/>
                        </a:solidFill>
                        <a:effectLst/>
                        <a:latin typeface="Calibri" panose="020F0502020204030204" pitchFamily="34" charset="0"/>
                      </a:endParaRPr>
                    </a:p>
                  </a:txBody>
                  <a:tcPr marL="12700" marR="12700" marT="12700" marB="0" anchor="b"/>
                </a:tc>
                <a:extLst>
                  <a:ext uri="{0D108BD9-81ED-4DB2-BD59-A6C34878D82A}">
                    <a16:rowId xmlns:a16="http://schemas.microsoft.com/office/drawing/2014/main" val="264573606"/>
                  </a:ext>
                </a:extLst>
              </a:tr>
              <a:tr h="249241">
                <a:tc>
                  <a:txBody>
                    <a:bodyPr/>
                    <a:lstStyle/>
                    <a:p>
                      <a:pPr algn="r" fontAlgn="b"/>
                      <a:r>
                        <a:rPr lang="nb-NO" sz="1200" b="0" i="1" u="none" strike="noStrike" dirty="0">
                          <a:solidFill>
                            <a:srgbClr val="000000"/>
                          </a:solidFill>
                          <a:effectLst/>
                          <a:latin typeface="Calibri" panose="020F0502020204030204" pitchFamily="34" charset="0"/>
                        </a:rPr>
                        <a:t>Inflasjon 2019</a:t>
                      </a:r>
                    </a:p>
                  </a:txBody>
                  <a:tcPr marL="0" marR="0" marT="0" marB="0" anchor="b"/>
                </a:tc>
                <a:tc>
                  <a:txBody>
                    <a:bodyPr/>
                    <a:lstStyle/>
                    <a:p>
                      <a:pPr algn="r" fontAlgn="b"/>
                      <a:r>
                        <a:rPr lang="nb-NO" sz="1200" b="0" i="1" u="none" strike="noStrike" dirty="0">
                          <a:solidFill>
                            <a:srgbClr val="000000"/>
                          </a:solidFill>
                          <a:effectLst/>
                          <a:latin typeface="Calibri" panose="020F0502020204030204" pitchFamily="34" charset="0"/>
                        </a:rPr>
                        <a:t>1,5%</a:t>
                      </a:r>
                    </a:p>
                  </a:txBody>
                  <a:tcPr marL="12700" marR="12700" marT="12700" marB="0" anchor="b"/>
                </a:tc>
                <a:tc>
                  <a:txBody>
                    <a:bodyPr/>
                    <a:lstStyle/>
                    <a:p>
                      <a:pPr algn="r" fontAlgn="b"/>
                      <a:r>
                        <a:rPr lang="nb-NO" sz="1200" b="0" i="1" u="none" strike="noStrike" dirty="0">
                          <a:solidFill>
                            <a:srgbClr val="000000"/>
                          </a:solidFill>
                          <a:effectLst/>
                          <a:latin typeface="Calibri" panose="020F0502020204030204" pitchFamily="34" charset="0"/>
                        </a:rPr>
                        <a:t>1%</a:t>
                      </a:r>
                    </a:p>
                  </a:txBody>
                  <a:tcPr marL="12700" marR="12700" marT="12700" marB="0" anchor="b"/>
                </a:tc>
                <a:tc>
                  <a:txBody>
                    <a:bodyPr/>
                    <a:lstStyle/>
                    <a:p>
                      <a:pPr algn="r" fontAlgn="b"/>
                      <a:r>
                        <a:rPr lang="nb-NO" sz="1200" b="0" i="1" u="none" strike="noStrike" dirty="0">
                          <a:solidFill>
                            <a:srgbClr val="000000"/>
                          </a:solidFill>
                          <a:effectLst/>
                          <a:latin typeface="Calibri" panose="020F0502020204030204" pitchFamily="34" charset="0"/>
                        </a:rPr>
                        <a:t>1%</a:t>
                      </a:r>
                    </a:p>
                  </a:txBody>
                  <a:tcPr marL="12700" marR="12700" marT="12700" marB="0" anchor="b"/>
                </a:tc>
                <a:tc>
                  <a:txBody>
                    <a:bodyPr/>
                    <a:lstStyle/>
                    <a:p>
                      <a:pPr algn="r" fontAlgn="b"/>
                      <a:r>
                        <a:rPr lang="nb-NO" sz="1200" b="0" i="1" u="none" strike="noStrike" dirty="0">
                          <a:solidFill>
                            <a:srgbClr val="000000"/>
                          </a:solidFill>
                          <a:effectLst/>
                          <a:latin typeface="Calibri" panose="020F0502020204030204" pitchFamily="34" charset="0"/>
                        </a:rPr>
                        <a:t>2,4%</a:t>
                      </a:r>
                    </a:p>
                  </a:txBody>
                  <a:tcPr marL="12700" marR="12700" marT="12700" marB="0" anchor="b"/>
                </a:tc>
                <a:tc>
                  <a:txBody>
                    <a:bodyPr/>
                    <a:lstStyle/>
                    <a:p>
                      <a:pPr algn="r" fontAlgn="b"/>
                      <a:r>
                        <a:rPr lang="nb-NO" sz="1200" b="0" i="1" u="none" strike="noStrike" dirty="0">
                          <a:solidFill>
                            <a:srgbClr val="000000"/>
                          </a:solidFill>
                          <a:effectLst/>
                          <a:latin typeface="Calibri" panose="020F0502020204030204" pitchFamily="34" charset="0"/>
                        </a:rPr>
                        <a:t>1,4%</a:t>
                      </a:r>
                    </a:p>
                  </a:txBody>
                  <a:tcPr marL="12700" marR="12700" marT="12700" marB="0" anchor="b"/>
                </a:tc>
                <a:tc>
                  <a:txBody>
                    <a:bodyPr/>
                    <a:lstStyle/>
                    <a:p>
                      <a:pPr algn="r" fontAlgn="b"/>
                      <a:r>
                        <a:rPr lang="nb-NO" sz="1200" b="0" i="1" u="none" strike="noStrike" dirty="0">
                          <a:solidFill>
                            <a:srgbClr val="000000"/>
                          </a:solidFill>
                          <a:effectLst/>
                          <a:latin typeface="Calibri" panose="020F0502020204030204" pitchFamily="34" charset="0"/>
                        </a:rPr>
                        <a:t>0,4%</a:t>
                      </a:r>
                    </a:p>
                  </a:txBody>
                  <a:tcPr marL="12700" marR="12700" marT="12700" marB="0" anchor="b"/>
                </a:tc>
                <a:extLst>
                  <a:ext uri="{0D108BD9-81ED-4DB2-BD59-A6C34878D82A}">
                    <a16:rowId xmlns:a16="http://schemas.microsoft.com/office/drawing/2014/main" val="705437768"/>
                  </a:ext>
                </a:extLst>
              </a:tr>
              <a:tr h="249241">
                <a:tc>
                  <a:txBody>
                    <a:bodyPr/>
                    <a:lstStyle/>
                    <a:p>
                      <a:pPr algn="r" fontAlgn="b"/>
                      <a:r>
                        <a:rPr lang="nb-NO" sz="1500" b="0" i="1" u="none" strike="noStrike" dirty="0">
                          <a:solidFill>
                            <a:srgbClr val="000000"/>
                          </a:solidFill>
                          <a:effectLst/>
                          <a:latin typeface="Calibri" panose="020F0502020204030204" pitchFamily="34" charset="0"/>
                        </a:rPr>
                        <a:t>Volum 2019</a:t>
                      </a:r>
                    </a:p>
                  </a:txBody>
                  <a:tcPr marL="0" marR="0" marT="0" marB="0" anchor="b"/>
                </a:tc>
                <a:tc>
                  <a:txBody>
                    <a:bodyPr/>
                    <a:lstStyle/>
                    <a:p>
                      <a:pPr algn="r" fontAlgn="b"/>
                      <a:r>
                        <a:rPr lang="nb-NO" sz="1500" b="0" i="1" u="none" strike="noStrike" dirty="0">
                          <a:solidFill>
                            <a:srgbClr val="000000"/>
                          </a:solidFill>
                          <a:effectLst/>
                          <a:latin typeface="Calibri" panose="020F0502020204030204" pitchFamily="34" charset="0"/>
                        </a:rPr>
                        <a:t>0,3%</a:t>
                      </a:r>
                    </a:p>
                  </a:txBody>
                  <a:tcPr marL="0" marR="0" marT="0" marB="0" anchor="b"/>
                </a:tc>
                <a:tc>
                  <a:txBody>
                    <a:bodyPr/>
                    <a:lstStyle/>
                    <a:p>
                      <a:pPr algn="r" fontAlgn="b"/>
                      <a:r>
                        <a:rPr lang="nb-NO" sz="1500" b="0" i="1" u="none" strike="noStrike" dirty="0">
                          <a:solidFill>
                            <a:srgbClr val="000000"/>
                          </a:solidFill>
                          <a:effectLst/>
                          <a:latin typeface="Calibri" panose="020F0502020204030204" pitchFamily="34" charset="0"/>
                        </a:rPr>
                        <a:t>1,0%</a:t>
                      </a:r>
                    </a:p>
                  </a:txBody>
                  <a:tcPr marL="0" marR="0" marT="0" marB="0" anchor="b"/>
                </a:tc>
                <a:tc>
                  <a:txBody>
                    <a:bodyPr/>
                    <a:lstStyle/>
                    <a:p>
                      <a:pPr algn="r" fontAlgn="b"/>
                      <a:r>
                        <a:rPr lang="nb-NO" sz="1500" b="0" i="1" u="none" strike="noStrike" dirty="0">
                          <a:solidFill>
                            <a:srgbClr val="000000"/>
                          </a:solidFill>
                          <a:effectLst/>
                          <a:latin typeface="Calibri" panose="020F0502020204030204" pitchFamily="34" charset="0"/>
                        </a:rPr>
                        <a:t>-3,2%</a:t>
                      </a:r>
                    </a:p>
                  </a:txBody>
                  <a:tcPr marL="0" marR="0" marT="0" marB="0" anchor="b"/>
                </a:tc>
                <a:tc>
                  <a:txBody>
                    <a:bodyPr/>
                    <a:lstStyle/>
                    <a:p>
                      <a:pPr algn="r" fontAlgn="b"/>
                      <a:r>
                        <a:rPr lang="nb-NO" sz="1500" b="0" i="1" u="none" strike="noStrike" dirty="0">
                          <a:solidFill>
                            <a:srgbClr val="000000"/>
                          </a:solidFill>
                          <a:effectLst/>
                          <a:latin typeface="Calibri" panose="020F0502020204030204" pitchFamily="34" charset="0"/>
                        </a:rPr>
                        <a:t>0,9%</a:t>
                      </a:r>
                    </a:p>
                  </a:txBody>
                  <a:tcPr marL="0" marR="0" marT="0" marB="0" anchor="b"/>
                </a:tc>
                <a:tc>
                  <a:txBody>
                    <a:bodyPr/>
                    <a:lstStyle/>
                    <a:p>
                      <a:pPr algn="r" fontAlgn="b"/>
                      <a:r>
                        <a:rPr lang="nb-NO" sz="1500" b="0" i="1" u="none" strike="noStrike" dirty="0">
                          <a:solidFill>
                            <a:srgbClr val="000000"/>
                          </a:solidFill>
                          <a:effectLst/>
                          <a:latin typeface="Calibri" panose="020F0502020204030204" pitchFamily="34" charset="0"/>
                        </a:rPr>
                        <a:t>1,4%</a:t>
                      </a:r>
                    </a:p>
                  </a:txBody>
                  <a:tcPr marL="0" marR="0" marT="0" marB="0" anchor="b"/>
                </a:tc>
                <a:tc>
                  <a:txBody>
                    <a:bodyPr/>
                    <a:lstStyle/>
                    <a:p>
                      <a:pPr algn="r" fontAlgn="b"/>
                      <a:r>
                        <a:rPr lang="nb-NO" sz="1500" b="0" i="1" u="none" strike="noStrike" dirty="0">
                          <a:solidFill>
                            <a:srgbClr val="000000"/>
                          </a:solidFill>
                          <a:effectLst/>
                          <a:latin typeface="Calibri" panose="020F0502020204030204" pitchFamily="34" charset="0"/>
                        </a:rPr>
                        <a:t>-4,4%</a:t>
                      </a:r>
                    </a:p>
                  </a:txBody>
                  <a:tcPr marL="0" marR="0" marT="0" marB="0" anchor="b"/>
                </a:tc>
                <a:extLst>
                  <a:ext uri="{0D108BD9-81ED-4DB2-BD59-A6C34878D82A}">
                    <a16:rowId xmlns:a16="http://schemas.microsoft.com/office/drawing/2014/main" val="1108858725"/>
                  </a:ext>
                </a:extLst>
              </a:tr>
            </a:tbl>
          </a:graphicData>
        </a:graphic>
      </p:graphicFrame>
      <p:sp>
        <p:nvSpPr>
          <p:cNvPr id="9" name="TekstSylinder 8">
            <a:extLst>
              <a:ext uri="{FF2B5EF4-FFF2-40B4-BE49-F238E27FC236}">
                <a16:creationId xmlns:a16="http://schemas.microsoft.com/office/drawing/2014/main" id="{F3E83D34-48B8-4D57-90A2-2C0565B2B42B}"/>
              </a:ext>
            </a:extLst>
          </p:cNvPr>
          <p:cNvSpPr txBox="1"/>
          <p:nvPr/>
        </p:nvSpPr>
        <p:spPr>
          <a:xfrm>
            <a:off x="2735628" y="3238242"/>
            <a:ext cx="1237009" cy="502573"/>
          </a:xfrm>
          <a:prstGeom prst="rect">
            <a:avLst/>
          </a:prstGeom>
          <a:noFill/>
        </p:spPr>
        <p:txBody>
          <a:bodyPr wrap="square" rtlCol="0">
            <a:spAutoFit/>
          </a:bodyPr>
          <a:lstStyle/>
          <a:p>
            <a:r>
              <a:rPr lang="nb-NO" sz="1333" dirty="0"/>
              <a:t>81,000 kr</a:t>
            </a:r>
          </a:p>
          <a:p>
            <a:r>
              <a:rPr lang="nb-NO" sz="1333" dirty="0"/>
              <a:t>per </a:t>
            </a:r>
            <a:r>
              <a:rPr lang="nb-NO" sz="1333" dirty="0" err="1"/>
              <a:t>innb</a:t>
            </a:r>
            <a:endParaRPr lang="nb-NO" sz="1333" dirty="0"/>
          </a:p>
        </p:txBody>
      </p:sp>
      <p:sp>
        <p:nvSpPr>
          <p:cNvPr id="11" name="TekstSylinder 10">
            <a:extLst>
              <a:ext uri="{FF2B5EF4-FFF2-40B4-BE49-F238E27FC236}">
                <a16:creationId xmlns:a16="http://schemas.microsoft.com/office/drawing/2014/main" id="{6BCEFC1C-CCC6-4233-AFA6-8DBF677061C5}"/>
              </a:ext>
            </a:extLst>
          </p:cNvPr>
          <p:cNvSpPr txBox="1"/>
          <p:nvPr/>
        </p:nvSpPr>
        <p:spPr>
          <a:xfrm>
            <a:off x="4188005" y="3415460"/>
            <a:ext cx="1237009" cy="502573"/>
          </a:xfrm>
          <a:prstGeom prst="rect">
            <a:avLst/>
          </a:prstGeom>
          <a:noFill/>
        </p:spPr>
        <p:txBody>
          <a:bodyPr wrap="square" rtlCol="0">
            <a:spAutoFit/>
          </a:bodyPr>
          <a:lstStyle/>
          <a:p>
            <a:r>
              <a:rPr lang="nb-NO" sz="1333" dirty="0"/>
              <a:t>36,500 kr</a:t>
            </a:r>
          </a:p>
          <a:p>
            <a:r>
              <a:rPr lang="nb-NO" sz="1333" dirty="0"/>
              <a:t>per </a:t>
            </a:r>
            <a:r>
              <a:rPr lang="nb-NO" sz="1333" dirty="0" err="1"/>
              <a:t>innb</a:t>
            </a:r>
            <a:endParaRPr lang="nb-NO" sz="1333" dirty="0"/>
          </a:p>
        </p:txBody>
      </p:sp>
    </p:spTree>
    <p:extLst>
      <p:ext uri="{BB962C8B-B14F-4D97-AF65-F5344CB8AC3E}">
        <p14:creationId xmlns:p14="http://schemas.microsoft.com/office/powerpoint/2010/main" val="31131658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896A635-4E21-4EE9-9EB6-91FE4B165E1E}"/>
              </a:ext>
            </a:extLst>
          </p:cNvPr>
          <p:cNvSpPr>
            <a:spLocks noGrp="1"/>
          </p:cNvSpPr>
          <p:nvPr>
            <p:ph type="title"/>
          </p:nvPr>
        </p:nvSpPr>
        <p:spPr/>
        <p:txBody>
          <a:bodyPr/>
          <a:lstStyle/>
          <a:p>
            <a:r>
              <a:rPr lang="nb-NO" dirty="0"/>
              <a:t>Stord - varehandel</a:t>
            </a:r>
          </a:p>
        </p:txBody>
      </p:sp>
      <p:graphicFrame>
        <p:nvGraphicFramePr>
          <p:cNvPr id="4" name="Plassholder for innhold 3">
            <a:extLst>
              <a:ext uri="{FF2B5EF4-FFF2-40B4-BE49-F238E27FC236}">
                <a16:creationId xmlns:a16="http://schemas.microsoft.com/office/drawing/2014/main" id="{D3AC8DAA-34C9-4127-89E4-42ED1A82BA71}"/>
              </a:ext>
            </a:extLst>
          </p:cNvPr>
          <p:cNvGraphicFramePr>
            <a:graphicFrameLocks noGrp="1"/>
          </p:cNvGraphicFramePr>
          <p:nvPr>
            <p:ph idx="1"/>
            <p:extLst>
              <p:ext uri="{D42A27DB-BD31-4B8C-83A1-F6EECF244321}">
                <p14:modId xmlns:p14="http://schemas.microsoft.com/office/powerpoint/2010/main" val="1707907323"/>
              </p:ext>
            </p:extLst>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Tabell 4">
            <a:extLst>
              <a:ext uri="{FF2B5EF4-FFF2-40B4-BE49-F238E27FC236}">
                <a16:creationId xmlns:a16="http://schemas.microsoft.com/office/drawing/2014/main" id="{6517B51E-06D1-4C1B-AB13-053B9D0FAC21}"/>
              </a:ext>
            </a:extLst>
          </p:cNvPr>
          <p:cNvGraphicFramePr>
            <a:graphicFrameLocks noGrp="1"/>
          </p:cNvGraphicFramePr>
          <p:nvPr>
            <p:extLst>
              <p:ext uri="{D42A27DB-BD31-4B8C-83A1-F6EECF244321}">
                <p14:modId xmlns:p14="http://schemas.microsoft.com/office/powerpoint/2010/main" val="1823700440"/>
              </p:ext>
            </p:extLst>
          </p:nvPr>
        </p:nvGraphicFramePr>
        <p:xfrm>
          <a:off x="1119674" y="5460683"/>
          <a:ext cx="10674220" cy="792480"/>
        </p:xfrm>
        <a:graphic>
          <a:graphicData uri="http://schemas.openxmlformats.org/drawingml/2006/table">
            <a:tbl>
              <a:tblPr>
                <a:tableStyleId>{5C22544A-7EE6-4342-B048-85BDC9FD1C3A}</a:tableStyleId>
              </a:tblPr>
              <a:tblGrid>
                <a:gridCol w="1079567">
                  <a:extLst>
                    <a:ext uri="{9D8B030D-6E8A-4147-A177-3AD203B41FA5}">
                      <a16:colId xmlns:a16="http://schemas.microsoft.com/office/drawing/2014/main" val="1828343576"/>
                    </a:ext>
                  </a:extLst>
                </a:gridCol>
                <a:gridCol w="1131788">
                  <a:extLst>
                    <a:ext uri="{9D8B030D-6E8A-4147-A177-3AD203B41FA5}">
                      <a16:colId xmlns:a16="http://schemas.microsoft.com/office/drawing/2014/main" val="2238471502"/>
                    </a:ext>
                  </a:extLst>
                </a:gridCol>
                <a:gridCol w="1399591">
                  <a:extLst>
                    <a:ext uri="{9D8B030D-6E8A-4147-A177-3AD203B41FA5}">
                      <a16:colId xmlns:a16="http://schemas.microsoft.com/office/drawing/2014/main" val="2156183799"/>
                    </a:ext>
                  </a:extLst>
                </a:gridCol>
                <a:gridCol w="1576874">
                  <a:extLst>
                    <a:ext uri="{9D8B030D-6E8A-4147-A177-3AD203B41FA5}">
                      <a16:colId xmlns:a16="http://schemas.microsoft.com/office/drawing/2014/main" val="1755065684"/>
                    </a:ext>
                  </a:extLst>
                </a:gridCol>
                <a:gridCol w="1446245">
                  <a:extLst>
                    <a:ext uri="{9D8B030D-6E8A-4147-A177-3AD203B41FA5}">
                      <a16:colId xmlns:a16="http://schemas.microsoft.com/office/drawing/2014/main" val="2598461925"/>
                    </a:ext>
                  </a:extLst>
                </a:gridCol>
                <a:gridCol w="1343608">
                  <a:extLst>
                    <a:ext uri="{9D8B030D-6E8A-4147-A177-3AD203B41FA5}">
                      <a16:colId xmlns:a16="http://schemas.microsoft.com/office/drawing/2014/main" val="1388356369"/>
                    </a:ext>
                  </a:extLst>
                </a:gridCol>
                <a:gridCol w="1474237">
                  <a:extLst>
                    <a:ext uri="{9D8B030D-6E8A-4147-A177-3AD203B41FA5}">
                      <a16:colId xmlns:a16="http://schemas.microsoft.com/office/drawing/2014/main" val="3826542188"/>
                    </a:ext>
                  </a:extLst>
                </a:gridCol>
                <a:gridCol w="531845">
                  <a:extLst>
                    <a:ext uri="{9D8B030D-6E8A-4147-A177-3AD203B41FA5}">
                      <a16:colId xmlns:a16="http://schemas.microsoft.com/office/drawing/2014/main" val="2006395437"/>
                    </a:ext>
                  </a:extLst>
                </a:gridCol>
                <a:gridCol w="690465">
                  <a:extLst>
                    <a:ext uri="{9D8B030D-6E8A-4147-A177-3AD203B41FA5}">
                      <a16:colId xmlns:a16="http://schemas.microsoft.com/office/drawing/2014/main" val="1188740498"/>
                    </a:ext>
                  </a:extLst>
                </a:gridCol>
              </a:tblGrid>
              <a:tr h="190500">
                <a:tc>
                  <a:txBody>
                    <a:bodyPr/>
                    <a:lstStyle/>
                    <a:p>
                      <a:pPr algn="ctr" fontAlgn="b"/>
                      <a:endParaRPr lang="nb-NO" sz="1100" b="1" i="0" u="none" strike="noStrike" dirty="0">
                        <a:solidFill>
                          <a:srgbClr val="FFFFFF"/>
                        </a:solidFill>
                        <a:effectLst/>
                        <a:latin typeface="Calibri" panose="020F0502020204030204" pitchFamily="34" charset="0"/>
                      </a:endParaRPr>
                    </a:p>
                  </a:txBody>
                  <a:tcPr marL="0" marR="0" marT="0" marB="0" anchor="b"/>
                </a:tc>
                <a:tc>
                  <a:txBody>
                    <a:bodyPr/>
                    <a:lstStyle/>
                    <a:p>
                      <a:pPr algn="ctr" fontAlgn="b"/>
                      <a:r>
                        <a:rPr lang="nb-NO" sz="1100" u="none" strike="noStrike" dirty="0">
                          <a:effectLst/>
                        </a:rPr>
                        <a:t>Detaljvarer</a:t>
                      </a:r>
                      <a:endParaRPr lang="nb-NO" sz="1100" b="1" i="0" u="none" strike="noStrike" dirty="0">
                        <a:solidFill>
                          <a:srgbClr val="FFFFFF"/>
                        </a:solidFill>
                        <a:effectLst/>
                        <a:latin typeface="Calibri" panose="020F0502020204030204" pitchFamily="34" charset="0"/>
                      </a:endParaRPr>
                    </a:p>
                  </a:txBody>
                  <a:tcPr marL="0" marR="0" marT="0" marB="0" anchor="b"/>
                </a:tc>
                <a:tc>
                  <a:txBody>
                    <a:bodyPr/>
                    <a:lstStyle/>
                    <a:p>
                      <a:pPr algn="ctr" fontAlgn="b"/>
                      <a:r>
                        <a:rPr lang="nb-NO" sz="1100" u="none" strike="noStrike" dirty="0">
                          <a:effectLst/>
                        </a:rPr>
                        <a:t>Mat og drikke</a:t>
                      </a:r>
                      <a:endParaRPr lang="nb-NO" sz="1100" b="1" i="0" u="none" strike="noStrike" dirty="0">
                        <a:solidFill>
                          <a:srgbClr val="FFFFFF"/>
                        </a:solidFill>
                        <a:effectLst/>
                        <a:latin typeface="Calibri" panose="020F0502020204030204" pitchFamily="34" charset="0"/>
                      </a:endParaRPr>
                    </a:p>
                  </a:txBody>
                  <a:tcPr marL="0" marR="0" marT="0" marB="0" anchor="b"/>
                </a:tc>
                <a:tc>
                  <a:txBody>
                    <a:bodyPr/>
                    <a:lstStyle/>
                    <a:p>
                      <a:pPr algn="ctr" fontAlgn="b"/>
                      <a:r>
                        <a:rPr lang="nb-NO" sz="1100" u="none" strike="noStrike">
                          <a:effectLst/>
                        </a:rPr>
                        <a:t>Klær, sko og vesker</a:t>
                      </a:r>
                      <a:endParaRPr lang="nb-NO" sz="1100" b="1" i="0" u="none" strike="noStrike">
                        <a:solidFill>
                          <a:srgbClr val="FFFFFF"/>
                        </a:solidFill>
                        <a:effectLst/>
                        <a:latin typeface="Calibri" panose="020F0502020204030204" pitchFamily="34" charset="0"/>
                      </a:endParaRPr>
                    </a:p>
                  </a:txBody>
                  <a:tcPr marL="0" marR="0" marT="0" marB="0" anchor="b"/>
                </a:tc>
                <a:tc>
                  <a:txBody>
                    <a:bodyPr/>
                    <a:lstStyle/>
                    <a:p>
                      <a:pPr algn="ctr" fontAlgn="b"/>
                      <a:r>
                        <a:rPr lang="nb-NO" sz="1100" u="none" strike="noStrike">
                          <a:effectLst/>
                        </a:rPr>
                        <a:t>Hus og hjem</a:t>
                      </a:r>
                      <a:endParaRPr lang="nb-NO" sz="1100" b="1" i="0" u="none" strike="noStrike">
                        <a:solidFill>
                          <a:srgbClr val="FFFFFF"/>
                        </a:solidFill>
                        <a:effectLst/>
                        <a:latin typeface="Calibri" panose="020F0502020204030204" pitchFamily="34" charset="0"/>
                      </a:endParaRPr>
                    </a:p>
                  </a:txBody>
                  <a:tcPr marL="0" marR="0" marT="0" marB="0" anchor="b"/>
                </a:tc>
                <a:tc>
                  <a:txBody>
                    <a:bodyPr/>
                    <a:lstStyle/>
                    <a:p>
                      <a:pPr algn="ctr" fontAlgn="b"/>
                      <a:r>
                        <a:rPr lang="nb-NO" sz="1100" u="none" strike="noStrike">
                          <a:effectLst/>
                        </a:rPr>
                        <a:t>Spesialbutikker</a:t>
                      </a:r>
                      <a:endParaRPr lang="nb-NO" sz="1100" b="1" i="0" u="none" strike="noStrike">
                        <a:solidFill>
                          <a:srgbClr val="FFFFFF"/>
                        </a:solidFill>
                        <a:effectLst/>
                        <a:latin typeface="Calibri" panose="020F0502020204030204" pitchFamily="34" charset="0"/>
                      </a:endParaRPr>
                    </a:p>
                  </a:txBody>
                  <a:tcPr marL="0" marR="0" marT="0" marB="0" anchor="b"/>
                </a:tc>
                <a:tc>
                  <a:txBody>
                    <a:bodyPr/>
                    <a:lstStyle/>
                    <a:p>
                      <a:pPr algn="ctr" fontAlgn="b"/>
                      <a:r>
                        <a:rPr lang="nb-NO" sz="1100" u="none" strike="noStrike">
                          <a:effectLst/>
                        </a:rPr>
                        <a:t>Sport, spill, leker og bøker</a:t>
                      </a:r>
                      <a:endParaRPr lang="nb-NO" sz="1100" b="1" i="0" u="none" strike="noStrike">
                        <a:solidFill>
                          <a:srgbClr val="FFFFFF"/>
                        </a:solidFill>
                        <a:effectLst/>
                        <a:latin typeface="Calibri" panose="020F0502020204030204" pitchFamily="34" charset="0"/>
                      </a:endParaRPr>
                    </a:p>
                  </a:txBody>
                  <a:tcPr marL="0" marR="0" marT="0" marB="0" anchor="b"/>
                </a:tc>
                <a:tc>
                  <a:txBody>
                    <a:bodyPr/>
                    <a:lstStyle/>
                    <a:p>
                      <a:pPr algn="ctr" fontAlgn="b"/>
                      <a:r>
                        <a:rPr lang="nb-NO" sz="1100" u="none" strike="noStrike" dirty="0">
                          <a:effectLst/>
                        </a:rPr>
                        <a:t>Over-</a:t>
                      </a:r>
                      <a:r>
                        <a:rPr lang="nb-NO" sz="1100" u="none" strike="noStrike" dirty="0" err="1">
                          <a:effectLst/>
                        </a:rPr>
                        <a:t>natting</a:t>
                      </a:r>
                      <a:endParaRPr lang="nb-NO" sz="1100" b="1" i="0" u="none" strike="noStrike" dirty="0">
                        <a:solidFill>
                          <a:srgbClr val="FFFFFF"/>
                        </a:solidFill>
                        <a:effectLst/>
                        <a:latin typeface="Calibri" panose="020F0502020204030204" pitchFamily="34" charset="0"/>
                      </a:endParaRPr>
                    </a:p>
                  </a:txBody>
                  <a:tcPr marL="0" marR="0" marT="0" marB="0" anchor="b"/>
                </a:tc>
                <a:tc>
                  <a:txBody>
                    <a:bodyPr/>
                    <a:lstStyle/>
                    <a:p>
                      <a:pPr algn="ctr" fontAlgn="b"/>
                      <a:r>
                        <a:rPr lang="nb-NO" sz="1100" u="none" strike="noStrike" dirty="0">
                          <a:effectLst/>
                        </a:rPr>
                        <a:t>Servering</a:t>
                      </a:r>
                      <a:endParaRPr lang="nb-NO" sz="1100" b="1" i="0" u="none" strike="noStrike" dirty="0">
                        <a:solidFill>
                          <a:srgbClr val="FFFFFF"/>
                        </a:solidFill>
                        <a:effectLst/>
                        <a:latin typeface="Calibri" panose="020F0502020204030204" pitchFamily="34" charset="0"/>
                      </a:endParaRPr>
                    </a:p>
                  </a:txBody>
                  <a:tcPr marL="0" marR="0" marT="0" marB="0" anchor="b"/>
                </a:tc>
                <a:extLst>
                  <a:ext uri="{0D108BD9-81ED-4DB2-BD59-A6C34878D82A}">
                    <a16:rowId xmlns:a16="http://schemas.microsoft.com/office/drawing/2014/main" val="2000301997"/>
                  </a:ext>
                </a:extLst>
              </a:tr>
              <a:tr h="190500">
                <a:tc>
                  <a:txBody>
                    <a:bodyPr/>
                    <a:lstStyle/>
                    <a:p>
                      <a:pPr algn="ctr" fontAlgn="b"/>
                      <a:r>
                        <a:rPr lang="nb-NO" sz="1600" b="1" u="none" strike="noStrike">
                          <a:effectLst/>
                        </a:rPr>
                        <a:t>2019</a:t>
                      </a:r>
                      <a:endParaRPr lang="nb-NO" sz="1600" b="1"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nb-NO" sz="1600" b="1" u="none" strike="noStrike">
                          <a:effectLst/>
                        </a:rPr>
                        <a:t>2,5 %</a:t>
                      </a:r>
                      <a:endParaRPr lang="nb-NO" sz="1600" b="1"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nb-NO" sz="1600" b="1" u="none" strike="noStrike">
                          <a:effectLst/>
                        </a:rPr>
                        <a:t>2,8 %</a:t>
                      </a:r>
                      <a:endParaRPr lang="nb-NO" sz="1600" b="1"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nb-NO" sz="1600" b="1" u="none" strike="noStrike">
                          <a:effectLst/>
                        </a:rPr>
                        <a:t>2,0 %</a:t>
                      </a:r>
                      <a:endParaRPr lang="nb-NO" sz="1600" b="1"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nb-NO" sz="1600" b="1" u="none" strike="noStrike">
                          <a:effectLst/>
                        </a:rPr>
                        <a:t>-3,9 %</a:t>
                      </a:r>
                      <a:endParaRPr lang="nb-NO" sz="1600" b="1"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nb-NO" sz="1600" b="1" u="none" strike="noStrike">
                          <a:effectLst/>
                        </a:rPr>
                        <a:t>7,6 %</a:t>
                      </a:r>
                      <a:endParaRPr lang="nb-NO" sz="1600" b="1"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nb-NO" sz="1600" b="1" u="none" strike="noStrike">
                          <a:effectLst/>
                        </a:rPr>
                        <a:t>-3,7 %</a:t>
                      </a:r>
                      <a:endParaRPr lang="nb-NO" sz="1600" b="1"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nb-NO" sz="1600" b="1" u="none" strike="noStrike">
                          <a:effectLst/>
                        </a:rPr>
                        <a:t>7,9 %</a:t>
                      </a:r>
                      <a:endParaRPr lang="nb-NO" sz="1600" b="1"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nb-NO" sz="1600" b="1" u="none" strike="noStrike" dirty="0">
                          <a:effectLst/>
                        </a:rPr>
                        <a:t>8,7 %</a:t>
                      </a:r>
                      <a:endParaRPr lang="nb-NO" sz="1600" b="1"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119321983"/>
                  </a:ext>
                </a:extLst>
              </a:tr>
              <a:tr h="190500">
                <a:tc>
                  <a:txBody>
                    <a:bodyPr/>
                    <a:lstStyle/>
                    <a:p>
                      <a:pPr algn="ctr" fontAlgn="b"/>
                      <a:r>
                        <a:rPr lang="nb-NO" sz="1400" u="none" strike="noStrike">
                          <a:effectLst/>
                        </a:rPr>
                        <a:t>2018</a:t>
                      </a:r>
                      <a:endParaRPr lang="nb-NO" sz="14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nb-NO" sz="1400" u="none" strike="noStrike">
                          <a:effectLst/>
                        </a:rPr>
                        <a:t>3,9 %</a:t>
                      </a:r>
                      <a:endParaRPr lang="nb-NO" sz="14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nb-NO" sz="1400" u="none" strike="noStrike">
                          <a:effectLst/>
                        </a:rPr>
                        <a:t>-1,7 %</a:t>
                      </a:r>
                      <a:endParaRPr lang="nb-NO" sz="14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nb-NO" sz="1400" u="none" strike="noStrike">
                          <a:effectLst/>
                        </a:rPr>
                        <a:t>3,1 %</a:t>
                      </a:r>
                      <a:endParaRPr lang="nb-NO" sz="14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nb-NO" sz="1400" u="none" strike="noStrike">
                          <a:effectLst/>
                        </a:rPr>
                        <a:t>-1,5 %</a:t>
                      </a:r>
                      <a:endParaRPr lang="nb-NO" sz="14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nb-NO" sz="1400" u="none" strike="noStrike">
                          <a:effectLst/>
                        </a:rPr>
                        <a:t>6,0 %</a:t>
                      </a:r>
                      <a:endParaRPr lang="nb-NO" sz="14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nb-NO" sz="1400" u="none" strike="noStrike">
                          <a:effectLst/>
                        </a:rPr>
                        <a:t>5,8 %</a:t>
                      </a:r>
                      <a:endParaRPr lang="nb-NO" sz="14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nb-NO" sz="1400" u="none" strike="noStrike">
                          <a:effectLst/>
                        </a:rPr>
                        <a:t>4,2 %</a:t>
                      </a:r>
                      <a:endParaRPr lang="nb-NO" sz="14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nb-NO" sz="1400" u="none" strike="noStrike" dirty="0">
                          <a:effectLst/>
                        </a:rPr>
                        <a:t>-2,7 %</a:t>
                      </a:r>
                      <a:endParaRPr lang="nb-NO" sz="14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735605299"/>
                  </a:ext>
                </a:extLst>
              </a:tr>
            </a:tbl>
          </a:graphicData>
        </a:graphic>
      </p:graphicFrame>
    </p:spTree>
    <p:extLst>
      <p:ext uri="{BB962C8B-B14F-4D97-AF65-F5344CB8AC3E}">
        <p14:creationId xmlns:p14="http://schemas.microsoft.com/office/powerpoint/2010/main" val="21308658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42DADE6-3285-4999-B044-0D6AD0AAEB2D}"/>
              </a:ext>
            </a:extLst>
          </p:cNvPr>
          <p:cNvSpPr>
            <a:spLocks noGrp="1"/>
          </p:cNvSpPr>
          <p:nvPr>
            <p:ph type="title"/>
          </p:nvPr>
        </p:nvSpPr>
        <p:spPr>
          <a:xfrm>
            <a:off x="838200" y="585216"/>
            <a:ext cx="10515600" cy="1325563"/>
          </a:xfrm>
        </p:spPr>
        <p:txBody>
          <a:bodyPr vert="horz" lIns="121920" tIns="60960" rIns="121920" bIns="60960" rtlCol="0" anchor="ctr">
            <a:normAutofit/>
          </a:bodyPr>
          <a:lstStyle/>
          <a:p>
            <a:pPr defTabSz="1219170"/>
            <a:r>
              <a:rPr lang="en-US" sz="4133" dirty="0" err="1"/>
              <a:t>Hvordan</a:t>
            </a:r>
            <a:r>
              <a:rPr lang="en-US" sz="4133" dirty="0"/>
              <a:t> har samlet </a:t>
            </a:r>
            <a:r>
              <a:rPr lang="en-US" sz="4133" dirty="0" err="1"/>
              <a:t>handel</a:t>
            </a:r>
            <a:r>
              <a:rPr lang="en-US" sz="4133" dirty="0"/>
              <a:t>/</a:t>
            </a:r>
            <a:r>
              <a:rPr lang="en-US" sz="4133" dirty="0" err="1"/>
              <a:t>forbruk</a:t>
            </a:r>
            <a:r>
              <a:rPr lang="en-US" sz="4133" dirty="0"/>
              <a:t> </a:t>
            </a:r>
            <a:r>
              <a:rPr lang="en-US" sz="4133" dirty="0" err="1"/>
              <a:t>vært</a:t>
            </a:r>
            <a:r>
              <a:rPr lang="en-US" sz="4133" dirty="0"/>
              <a:t> </a:t>
            </a:r>
            <a:r>
              <a:rPr lang="en-US" sz="4133" dirty="0" err="1"/>
              <a:t>så</a:t>
            </a:r>
            <a:r>
              <a:rPr lang="en-US" sz="4133" dirty="0"/>
              <a:t> </a:t>
            </a:r>
            <a:r>
              <a:rPr lang="en-US" sz="4133" dirty="0" err="1"/>
              <a:t>langt</a:t>
            </a:r>
            <a:r>
              <a:rPr lang="en-US" sz="4133" dirty="0"/>
              <a:t> under korona (per 20 august)?</a:t>
            </a:r>
          </a:p>
        </p:txBody>
      </p:sp>
      <p:pic>
        <p:nvPicPr>
          <p:cNvPr id="11" name="Plassholder for innhold 10">
            <a:extLst>
              <a:ext uri="{FF2B5EF4-FFF2-40B4-BE49-F238E27FC236}">
                <a16:creationId xmlns:a16="http://schemas.microsoft.com/office/drawing/2014/main" id="{CA113615-A6FA-41C7-8B00-B0D93D06BB0E}"/>
              </a:ext>
            </a:extLst>
          </p:cNvPr>
          <p:cNvPicPr>
            <a:picLocks noGrp="1" noChangeAspect="1"/>
          </p:cNvPicPr>
          <p:nvPr>
            <p:ph sz="half" idx="1"/>
          </p:nvPr>
        </p:nvPicPr>
        <p:blipFill rotWithShape="1">
          <a:blip r:embed="rId2"/>
          <a:srcRect r="615" b="3"/>
          <a:stretch/>
        </p:blipFill>
        <p:spPr>
          <a:xfrm>
            <a:off x="841248" y="2516777"/>
            <a:ext cx="6236208" cy="3660185"/>
          </a:xfrm>
          <a:prstGeom prst="rect">
            <a:avLst/>
          </a:prstGeom>
        </p:spPr>
      </p:pic>
      <p:sp>
        <p:nvSpPr>
          <p:cNvPr id="4" name="Plassholder for innhold 3">
            <a:extLst>
              <a:ext uri="{FF2B5EF4-FFF2-40B4-BE49-F238E27FC236}">
                <a16:creationId xmlns:a16="http://schemas.microsoft.com/office/drawing/2014/main" id="{A12C41DA-7A32-4B64-B007-64F0AEBAAC44}"/>
              </a:ext>
            </a:extLst>
          </p:cNvPr>
          <p:cNvSpPr>
            <a:spLocks noGrp="1"/>
          </p:cNvSpPr>
          <p:nvPr>
            <p:ph sz="half" idx="2"/>
          </p:nvPr>
        </p:nvSpPr>
        <p:spPr>
          <a:xfrm>
            <a:off x="7546848" y="2516777"/>
            <a:ext cx="3803904" cy="3660185"/>
          </a:xfrm>
        </p:spPr>
        <p:txBody>
          <a:bodyPr vert="horz" lIns="121920" tIns="60960" rIns="121920" bIns="60960" rtlCol="0" anchor="ctr">
            <a:normAutofit lnSpcReduction="10000"/>
          </a:bodyPr>
          <a:lstStyle/>
          <a:p>
            <a:pPr indent="-304792" defTabSz="1219170"/>
            <a:r>
              <a:rPr lang="en-US" sz="1600"/>
              <a:t>Totalt</a:t>
            </a:r>
            <a:r>
              <a:rPr lang="en-US" sz="1600" dirty="0"/>
              <a:t> </a:t>
            </a:r>
            <a:r>
              <a:rPr lang="en-US" sz="1600"/>
              <a:t>viser</a:t>
            </a:r>
            <a:r>
              <a:rPr lang="en-US" sz="1600" dirty="0"/>
              <a:t> </a:t>
            </a:r>
            <a:r>
              <a:rPr lang="en-US" sz="1600"/>
              <a:t>disse</a:t>
            </a:r>
            <a:r>
              <a:rPr lang="en-US" sz="1600" dirty="0"/>
              <a:t> tall at samlet </a:t>
            </a:r>
            <a:r>
              <a:rPr lang="en-US" sz="1600"/>
              <a:t>forbruk</a:t>
            </a:r>
            <a:r>
              <a:rPr lang="en-US" sz="1600" dirty="0"/>
              <a:t> (med </a:t>
            </a:r>
            <a:r>
              <a:rPr lang="en-US" sz="1600"/>
              <a:t>debetkort</a:t>
            </a:r>
            <a:r>
              <a:rPr lang="en-US" sz="1600" dirty="0"/>
              <a:t>) </a:t>
            </a:r>
            <a:r>
              <a:rPr lang="en-US" sz="1600"/>
              <a:t>hittil</a:t>
            </a:r>
            <a:r>
              <a:rPr lang="en-US" sz="1600" dirty="0"/>
              <a:t> i 2020 </a:t>
            </a:r>
            <a:r>
              <a:rPr lang="en-US" sz="1600"/>
              <a:t>er</a:t>
            </a:r>
            <a:r>
              <a:rPr lang="en-US" sz="1600" dirty="0"/>
              <a:t> 1% </a:t>
            </a:r>
            <a:r>
              <a:rPr lang="en-US" sz="1600"/>
              <a:t>høyere</a:t>
            </a:r>
            <a:r>
              <a:rPr lang="en-US" sz="1600" dirty="0"/>
              <a:t> </a:t>
            </a:r>
            <a:r>
              <a:rPr lang="en-US" sz="1600"/>
              <a:t>enn</a:t>
            </a:r>
            <a:r>
              <a:rPr lang="en-US" sz="1600" dirty="0"/>
              <a:t> i 2019</a:t>
            </a:r>
          </a:p>
          <a:p>
            <a:pPr indent="-304792" defTabSz="1219170"/>
            <a:endParaRPr lang="en-US" sz="1600" dirty="0"/>
          </a:p>
          <a:p>
            <a:pPr indent="-304792" defTabSz="1219170"/>
            <a:r>
              <a:rPr lang="en-US" sz="1600" dirty="0"/>
              <a:t>Det var </a:t>
            </a:r>
            <a:r>
              <a:rPr lang="en-US" sz="1600"/>
              <a:t>oppgang</a:t>
            </a:r>
            <a:r>
              <a:rPr lang="en-US" sz="1600" dirty="0"/>
              <a:t> i 2020 </a:t>
            </a:r>
            <a:r>
              <a:rPr lang="en-US" sz="1600"/>
              <a:t>før</a:t>
            </a:r>
            <a:r>
              <a:rPr lang="en-US" sz="1600" dirty="0"/>
              <a:t> korona </a:t>
            </a:r>
            <a:r>
              <a:rPr lang="en-US" sz="1600"/>
              <a:t>på</a:t>
            </a:r>
            <a:r>
              <a:rPr lang="en-US" sz="1600" dirty="0"/>
              <a:t> </a:t>
            </a:r>
            <a:r>
              <a:rPr lang="en-US" sz="1600"/>
              <a:t>nær</a:t>
            </a:r>
            <a:r>
              <a:rPr lang="en-US" sz="1600" dirty="0"/>
              <a:t> 5% </a:t>
            </a:r>
            <a:r>
              <a:rPr lang="en-US" sz="1600"/>
              <a:t>så</a:t>
            </a:r>
            <a:r>
              <a:rPr lang="en-US" sz="1600" dirty="0"/>
              <a:t> </a:t>
            </a:r>
            <a:r>
              <a:rPr lang="en-US" sz="1600"/>
              <a:t>selv</a:t>
            </a:r>
            <a:r>
              <a:rPr lang="en-US" sz="1600" dirty="0"/>
              <a:t> om </a:t>
            </a:r>
            <a:r>
              <a:rPr lang="en-US" sz="1600"/>
              <a:t>forbruk</a:t>
            </a:r>
            <a:r>
              <a:rPr lang="en-US" sz="1600" dirty="0"/>
              <a:t> </a:t>
            </a:r>
            <a:r>
              <a:rPr lang="en-US" sz="1600"/>
              <a:t>er</a:t>
            </a:r>
            <a:r>
              <a:rPr lang="en-US" sz="1600" dirty="0"/>
              <a:t> </a:t>
            </a:r>
            <a:r>
              <a:rPr lang="en-US" sz="1600"/>
              <a:t>tilbake</a:t>
            </a:r>
            <a:r>
              <a:rPr lang="en-US" sz="1600" dirty="0"/>
              <a:t> </a:t>
            </a:r>
            <a:r>
              <a:rPr lang="en-US" sz="1600"/>
              <a:t>til</a:t>
            </a:r>
            <a:r>
              <a:rPr lang="en-US" sz="1600" dirty="0"/>
              <a:t> </a:t>
            </a:r>
            <a:r>
              <a:rPr lang="en-US" sz="1600"/>
              <a:t>litt</a:t>
            </a:r>
            <a:r>
              <a:rPr lang="en-US" sz="1600" dirty="0"/>
              <a:t> over i </a:t>
            </a:r>
            <a:r>
              <a:rPr lang="en-US" sz="1600"/>
              <a:t>fjor</a:t>
            </a:r>
            <a:r>
              <a:rPr lang="en-US" sz="1600" dirty="0"/>
              <a:t> </a:t>
            </a:r>
            <a:r>
              <a:rPr lang="en-US" sz="1600"/>
              <a:t>er</a:t>
            </a:r>
            <a:r>
              <a:rPr lang="en-US" sz="1600" dirty="0"/>
              <a:t> det </a:t>
            </a:r>
            <a:r>
              <a:rPr lang="en-US" sz="1600"/>
              <a:t>noe</a:t>
            </a:r>
            <a:r>
              <a:rPr lang="en-US" sz="1600" dirty="0"/>
              <a:t> </a:t>
            </a:r>
            <a:r>
              <a:rPr lang="en-US" sz="1600"/>
              <a:t>lavere</a:t>
            </a:r>
            <a:r>
              <a:rPr lang="en-US" sz="1600" dirty="0"/>
              <a:t> </a:t>
            </a:r>
            <a:r>
              <a:rPr lang="en-US" sz="1600"/>
              <a:t>enn</a:t>
            </a:r>
            <a:r>
              <a:rPr lang="en-US" sz="1600" dirty="0"/>
              <a:t> </a:t>
            </a:r>
            <a:r>
              <a:rPr lang="en-US" sz="1600"/>
              <a:t>trenden</a:t>
            </a:r>
            <a:r>
              <a:rPr lang="en-US" sz="1600" dirty="0"/>
              <a:t> </a:t>
            </a:r>
            <a:r>
              <a:rPr lang="en-US" sz="1600"/>
              <a:t>før</a:t>
            </a:r>
            <a:r>
              <a:rPr lang="en-US" sz="1600" dirty="0"/>
              <a:t> korona</a:t>
            </a:r>
          </a:p>
          <a:p>
            <a:pPr indent="-304792" defTabSz="1219170"/>
            <a:endParaRPr lang="en-US" sz="1600" dirty="0"/>
          </a:p>
          <a:p>
            <a:pPr indent="-304792" defTabSz="1219170"/>
            <a:r>
              <a:rPr lang="en-US" sz="1600" dirty="0"/>
              <a:t>2020 under korona </a:t>
            </a:r>
            <a:r>
              <a:rPr lang="en-US" sz="1600"/>
              <a:t>er</a:t>
            </a:r>
            <a:r>
              <a:rPr lang="en-US" sz="1600" dirty="0"/>
              <a:t> </a:t>
            </a:r>
            <a:r>
              <a:rPr lang="en-US" sz="1600"/>
              <a:t>reelt</a:t>
            </a:r>
            <a:r>
              <a:rPr lang="en-US" sz="1600" dirty="0"/>
              <a:t> sett </a:t>
            </a:r>
            <a:r>
              <a:rPr lang="en-US" sz="1600"/>
              <a:t>noe</a:t>
            </a:r>
            <a:r>
              <a:rPr lang="en-US" sz="1600" dirty="0"/>
              <a:t> </a:t>
            </a:r>
            <a:r>
              <a:rPr lang="en-US" sz="1600"/>
              <a:t>lavere</a:t>
            </a:r>
            <a:r>
              <a:rPr lang="en-US" sz="1600" dirty="0"/>
              <a:t> </a:t>
            </a:r>
            <a:r>
              <a:rPr lang="en-US" sz="1600"/>
              <a:t>enn</a:t>
            </a:r>
            <a:r>
              <a:rPr lang="en-US" sz="1600" dirty="0"/>
              <a:t> </a:t>
            </a:r>
            <a:r>
              <a:rPr lang="en-US" sz="1600"/>
              <a:t>disse</a:t>
            </a:r>
            <a:r>
              <a:rPr lang="en-US" sz="1600" dirty="0"/>
              <a:t> </a:t>
            </a:r>
            <a:r>
              <a:rPr lang="en-US" sz="1600"/>
              <a:t>tallene</a:t>
            </a:r>
            <a:r>
              <a:rPr lang="en-US" sz="1600" dirty="0"/>
              <a:t> </a:t>
            </a:r>
            <a:r>
              <a:rPr lang="en-US" sz="1600"/>
              <a:t>viser</a:t>
            </a:r>
            <a:r>
              <a:rPr lang="en-US" sz="1600" dirty="0"/>
              <a:t> </a:t>
            </a:r>
            <a:r>
              <a:rPr lang="en-US" sz="1600"/>
              <a:t>pga</a:t>
            </a:r>
            <a:r>
              <a:rPr lang="en-US" sz="1600" dirty="0"/>
              <a:t> </a:t>
            </a:r>
            <a:r>
              <a:rPr lang="en-US" sz="1600"/>
              <a:t>lavere</a:t>
            </a:r>
            <a:r>
              <a:rPr lang="en-US" sz="1600" dirty="0"/>
              <a:t> </a:t>
            </a:r>
            <a:r>
              <a:rPr lang="en-US" sz="1600"/>
              <a:t>kontantbruk</a:t>
            </a:r>
            <a:r>
              <a:rPr lang="en-US" sz="1600" dirty="0"/>
              <a:t> under korona (var 9% </a:t>
            </a:r>
            <a:r>
              <a:rPr lang="en-US" sz="1600"/>
              <a:t>våren</a:t>
            </a:r>
            <a:r>
              <a:rPr lang="en-US" sz="1600" dirty="0"/>
              <a:t> 2019) </a:t>
            </a:r>
            <a:r>
              <a:rPr lang="en-US" sz="1600"/>
              <a:t>og</a:t>
            </a:r>
            <a:r>
              <a:rPr lang="en-US" sz="1600" dirty="0"/>
              <a:t> </a:t>
            </a:r>
            <a:r>
              <a:rPr lang="en-US" sz="1600"/>
              <a:t>dermed</a:t>
            </a:r>
            <a:r>
              <a:rPr lang="en-US" sz="1600" dirty="0"/>
              <a:t> </a:t>
            </a:r>
            <a:r>
              <a:rPr lang="en-US" sz="1600"/>
              <a:t>økt</a:t>
            </a:r>
            <a:r>
              <a:rPr lang="en-US" sz="1600" dirty="0"/>
              <a:t> </a:t>
            </a:r>
            <a:r>
              <a:rPr lang="en-US" sz="1600"/>
              <a:t>andel</a:t>
            </a:r>
            <a:r>
              <a:rPr lang="en-US" sz="1600" dirty="0"/>
              <a:t> </a:t>
            </a:r>
            <a:r>
              <a:rPr lang="en-US" sz="1600"/>
              <a:t>debet-kort</a:t>
            </a:r>
            <a:r>
              <a:rPr lang="en-US" sz="1600" dirty="0"/>
              <a:t> </a:t>
            </a:r>
          </a:p>
          <a:p>
            <a:pPr indent="-304792" defTabSz="1219170"/>
            <a:endParaRPr lang="en-US" sz="1600" dirty="0"/>
          </a:p>
          <a:p>
            <a:pPr indent="-304792" defTabSz="1219170"/>
            <a:endParaRPr lang="en-US" sz="1600" dirty="0"/>
          </a:p>
        </p:txBody>
      </p:sp>
      <p:sp>
        <p:nvSpPr>
          <p:cNvPr id="5" name="Plassholder for dato 4">
            <a:extLst>
              <a:ext uri="{FF2B5EF4-FFF2-40B4-BE49-F238E27FC236}">
                <a16:creationId xmlns:a16="http://schemas.microsoft.com/office/drawing/2014/main" id="{921CE882-18E7-47F5-9CBD-E4EB7B14B4F7}"/>
              </a:ext>
            </a:extLst>
          </p:cNvPr>
          <p:cNvSpPr>
            <a:spLocks noGrp="1"/>
          </p:cNvSpPr>
          <p:nvPr>
            <p:ph type="dt" sz="half" idx="10"/>
          </p:nvPr>
        </p:nvSpPr>
        <p:spPr>
          <a:xfrm>
            <a:off x="838200" y="6356350"/>
            <a:ext cx="2743200" cy="365125"/>
          </a:xfrm>
        </p:spPr>
        <p:txBody>
          <a:bodyPr vert="horz" lIns="121920" tIns="60960" rIns="121920" bIns="60960" rtlCol="0" anchor="ctr">
            <a:normAutofit/>
          </a:bodyPr>
          <a:lstStyle/>
          <a:p>
            <a:pPr defTabSz="1219170">
              <a:lnSpc>
                <a:spcPct val="90000"/>
              </a:lnSpc>
              <a:spcAft>
                <a:spcPts val="800"/>
              </a:spcAft>
              <a:defRPr/>
            </a:pPr>
            <a:fld id="{1C0E83E2-C979-4388-A552-B9D51E800AC7}" type="datetime1">
              <a:rPr lang="en-US" sz="1600">
                <a:solidFill>
                  <a:prstClr val="black">
                    <a:tint val="75000"/>
                  </a:prstClr>
                </a:solidFill>
                <a:latin typeface="Calibri" panose="020F0502020204030204"/>
              </a:rPr>
              <a:pPr defTabSz="1219170">
                <a:lnSpc>
                  <a:spcPct val="90000"/>
                </a:lnSpc>
                <a:spcAft>
                  <a:spcPts val="800"/>
                </a:spcAft>
                <a:defRPr/>
              </a:pPr>
              <a:t>10/16/2020</a:t>
            </a:fld>
            <a:endParaRPr lang="en-US" sz="1600">
              <a:solidFill>
                <a:prstClr val="black">
                  <a:tint val="75000"/>
                </a:prstClr>
              </a:solidFill>
              <a:latin typeface="Calibri" panose="020F0502020204030204"/>
            </a:endParaRPr>
          </a:p>
        </p:txBody>
      </p:sp>
      <p:sp>
        <p:nvSpPr>
          <p:cNvPr id="6" name="Plassholder for bunntekst 5">
            <a:extLst>
              <a:ext uri="{FF2B5EF4-FFF2-40B4-BE49-F238E27FC236}">
                <a16:creationId xmlns:a16="http://schemas.microsoft.com/office/drawing/2014/main" id="{CBB43112-B495-48D5-A8AF-02F7A0CDFDAE}"/>
              </a:ext>
            </a:extLst>
          </p:cNvPr>
          <p:cNvSpPr>
            <a:spLocks noGrp="1"/>
          </p:cNvSpPr>
          <p:nvPr>
            <p:ph type="ftr" sz="quarter" idx="11"/>
          </p:nvPr>
        </p:nvSpPr>
        <p:spPr>
          <a:xfrm>
            <a:off x="4038600" y="6356350"/>
            <a:ext cx="4114800" cy="365125"/>
          </a:xfrm>
        </p:spPr>
        <p:txBody>
          <a:bodyPr vert="horz" lIns="121920" tIns="60960" rIns="121920" bIns="60960" rtlCol="0" anchor="ctr">
            <a:normAutofit lnSpcReduction="10000"/>
          </a:bodyPr>
          <a:lstStyle/>
          <a:p>
            <a:pPr defTabSz="1219170">
              <a:defRPr/>
            </a:pPr>
            <a:endParaRPr lang="en-US" sz="1600">
              <a:solidFill>
                <a:prstClr val="black">
                  <a:tint val="75000"/>
                </a:prstClr>
              </a:solidFill>
              <a:latin typeface="Calibri" panose="020F0502020204030204"/>
            </a:endParaRPr>
          </a:p>
        </p:txBody>
      </p:sp>
      <p:sp>
        <p:nvSpPr>
          <p:cNvPr id="7" name="Plassholder for lysbildenummer 6">
            <a:extLst>
              <a:ext uri="{FF2B5EF4-FFF2-40B4-BE49-F238E27FC236}">
                <a16:creationId xmlns:a16="http://schemas.microsoft.com/office/drawing/2014/main" id="{5C69A3A0-EAAA-4D04-A877-03262C4AAF7E}"/>
              </a:ext>
            </a:extLst>
          </p:cNvPr>
          <p:cNvSpPr>
            <a:spLocks noGrp="1"/>
          </p:cNvSpPr>
          <p:nvPr>
            <p:ph type="sldNum" sz="quarter" idx="12"/>
          </p:nvPr>
        </p:nvSpPr>
        <p:spPr>
          <a:xfrm>
            <a:off x="8610600" y="6356350"/>
            <a:ext cx="2743200" cy="365125"/>
          </a:xfrm>
        </p:spPr>
        <p:txBody>
          <a:bodyPr vert="horz" lIns="121920" tIns="60960" rIns="121920" bIns="60960" rtlCol="0" anchor="ctr">
            <a:normAutofit/>
          </a:bodyPr>
          <a:lstStyle/>
          <a:p>
            <a:pPr defTabSz="1219170">
              <a:lnSpc>
                <a:spcPct val="90000"/>
              </a:lnSpc>
              <a:spcAft>
                <a:spcPts val="800"/>
              </a:spcAft>
              <a:defRPr/>
            </a:pPr>
            <a:fld id="{C8015E39-59DC-48A0-9676-AD2CAF5CD29F}" type="slidenum">
              <a:rPr lang="en-US" sz="1600">
                <a:solidFill>
                  <a:prstClr val="black">
                    <a:tint val="75000"/>
                  </a:prstClr>
                </a:solidFill>
                <a:latin typeface="Calibri" panose="020F0502020204030204"/>
              </a:rPr>
              <a:pPr defTabSz="1219170">
                <a:lnSpc>
                  <a:spcPct val="90000"/>
                </a:lnSpc>
                <a:spcAft>
                  <a:spcPts val="800"/>
                </a:spcAft>
                <a:defRPr/>
              </a:pPr>
              <a:t>21</a:t>
            </a:fld>
            <a:endParaRPr lang="en-US" sz="1600">
              <a:solidFill>
                <a:prstClr val="black">
                  <a:tint val="75000"/>
                </a:prstClr>
              </a:solidFill>
              <a:latin typeface="Calibri" panose="020F0502020204030204"/>
            </a:endParaRPr>
          </a:p>
        </p:txBody>
      </p:sp>
    </p:spTree>
    <p:extLst>
      <p:ext uri="{BB962C8B-B14F-4D97-AF65-F5344CB8AC3E}">
        <p14:creationId xmlns:p14="http://schemas.microsoft.com/office/powerpoint/2010/main" val="7063874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Plassholder for dato 6">
            <a:extLst>
              <a:ext uri="{FF2B5EF4-FFF2-40B4-BE49-F238E27FC236}">
                <a16:creationId xmlns:a16="http://schemas.microsoft.com/office/drawing/2014/main" id="{4F6115D4-2B72-43C9-9820-6BC3B58A04CA}"/>
              </a:ext>
            </a:extLst>
          </p:cNvPr>
          <p:cNvSpPr>
            <a:spLocks noGrp="1"/>
          </p:cNvSpPr>
          <p:nvPr>
            <p:ph type="dt" sz="half" idx="10"/>
          </p:nvPr>
        </p:nvSpPr>
        <p:spPr/>
        <p:txBody>
          <a:bodyPr/>
          <a:lstStyle/>
          <a:p>
            <a:fld id="{8DF00706-FF28-4927-9884-9E2E94FA04FF}" type="datetime1">
              <a:rPr lang="en-US" smtClean="0"/>
              <a:t>10/16/2020</a:t>
            </a:fld>
            <a:endParaRPr lang="en-US" dirty="0"/>
          </a:p>
        </p:txBody>
      </p:sp>
      <p:sp>
        <p:nvSpPr>
          <p:cNvPr id="8" name="Plassholder for bunntekst 7">
            <a:extLst>
              <a:ext uri="{FF2B5EF4-FFF2-40B4-BE49-F238E27FC236}">
                <a16:creationId xmlns:a16="http://schemas.microsoft.com/office/drawing/2014/main" id="{EA65A3EC-9468-45E1-89C0-0FAEB9D5BC16}"/>
              </a:ext>
            </a:extLst>
          </p:cNvPr>
          <p:cNvSpPr>
            <a:spLocks noGrp="1"/>
          </p:cNvSpPr>
          <p:nvPr>
            <p:ph type="ftr" sz="quarter" idx="11"/>
          </p:nvPr>
        </p:nvSpPr>
        <p:spPr/>
        <p:txBody>
          <a:bodyPr/>
          <a:lstStyle/>
          <a:p>
            <a:endParaRPr lang="en-US" dirty="0"/>
          </a:p>
        </p:txBody>
      </p:sp>
      <p:sp>
        <p:nvSpPr>
          <p:cNvPr id="9" name="Plassholder for lysbildenummer 8">
            <a:extLst>
              <a:ext uri="{FF2B5EF4-FFF2-40B4-BE49-F238E27FC236}">
                <a16:creationId xmlns:a16="http://schemas.microsoft.com/office/drawing/2014/main" id="{44872C6C-4041-4383-9B2A-F83C43197F06}"/>
              </a:ext>
            </a:extLst>
          </p:cNvPr>
          <p:cNvSpPr>
            <a:spLocks noGrp="1"/>
          </p:cNvSpPr>
          <p:nvPr>
            <p:ph type="sldNum" sz="quarter" idx="12"/>
          </p:nvPr>
        </p:nvSpPr>
        <p:spPr/>
        <p:txBody>
          <a:bodyPr/>
          <a:lstStyle/>
          <a:p>
            <a:fld id="{C8015E39-59DC-48A0-9676-AD2CAF5CD29F}" type="slidenum">
              <a:rPr lang="nb-NO" smtClean="0"/>
              <a:pPr/>
              <a:t>22</a:t>
            </a:fld>
            <a:endParaRPr lang="nb-NO"/>
          </a:p>
        </p:txBody>
      </p:sp>
      <p:pic>
        <p:nvPicPr>
          <p:cNvPr id="11" name="Bilde 10">
            <a:extLst>
              <a:ext uri="{FF2B5EF4-FFF2-40B4-BE49-F238E27FC236}">
                <a16:creationId xmlns:a16="http://schemas.microsoft.com/office/drawing/2014/main" id="{F4290958-A443-46CD-9A08-125017A2F2B8}"/>
              </a:ext>
            </a:extLst>
          </p:cNvPr>
          <p:cNvPicPr>
            <a:picLocks noChangeAspect="1"/>
          </p:cNvPicPr>
          <p:nvPr/>
        </p:nvPicPr>
        <p:blipFill>
          <a:blip r:embed="rId2"/>
          <a:stretch>
            <a:fillRect/>
          </a:stretch>
        </p:blipFill>
        <p:spPr>
          <a:xfrm>
            <a:off x="8682876" y="1535154"/>
            <a:ext cx="2667000" cy="1333500"/>
          </a:xfrm>
          <a:prstGeom prst="rect">
            <a:avLst/>
          </a:prstGeom>
        </p:spPr>
      </p:pic>
      <p:pic>
        <p:nvPicPr>
          <p:cNvPr id="12" name="Bilde 11">
            <a:extLst>
              <a:ext uri="{FF2B5EF4-FFF2-40B4-BE49-F238E27FC236}">
                <a16:creationId xmlns:a16="http://schemas.microsoft.com/office/drawing/2014/main" id="{5E1417E2-20DE-4FE3-8418-45EE7107B0A1}"/>
              </a:ext>
            </a:extLst>
          </p:cNvPr>
          <p:cNvPicPr>
            <a:picLocks noChangeAspect="1"/>
          </p:cNvPicPr>
          <p:nvPr/>
        </p:nvPicPr>
        <p:blipFill>
          <a:blip r:embed="rId3"/>
          <a:stretch>
            <a:fillRect/>
          </a:stretch>
        </p:blipFill>
        <p:spPr>
          <a:xfrm>
            <a:off x="8305540" y="3019473"/>
            <a:ext cx="2717800" cy="1282700"/>
          </a:xfrm>
          <a:prstGeom prst="rect">
            <a:avLst/>
          </a:prstGeom>
        </p:spPr>
      </p:pic>
      <p:pic>
        <p:nvPicPr>
          <p:cNvPr id="13" name="Bilde 12">
            <a:extLst>
              <a:ext uri="{FF2B5EF4-FFF2-40B4-BE49-F238E27FC236}">
                <a16:creationId xmlns:a16="http://schemas.microsoft.com/office/drawing/2014/main" id="{97E157C3-6781-4A53-93A8-02A6168B9514}"/>
              </a:ext>
            </a:extLst>
          </p:cNvPr>
          <p:cNvPicPr>
            <a:picLocks noChangeAspect="1"/>
          </p:cNvPicPr>
          <p:nvPr/>
        </p:nvPicPr>
        <p:blipFill>
          <a:blip r:embed="rId4"/>
          <a:stretch>
            <a:fillRect/>
          </a:stretch>
        </p:blipFill>
        <p:spPr>
          <a:xfrm>
            <a:off x="6070554" y="1344856"/>
            <a:ext cx="2193636" cy="1081073"/>
          </a:xfrm>
          <a:prstGeom prst="rect">
            <a:avLst/>
          </a:prstGeom>
        </p:spPr>
      </p:pic>
      <p:pic>
        <p:nvPicPr>
          <p:cNvPr id="14" name="Bilde 13">
            <a:extLst>
              <a:ext uri="{FF2B5EF4-FFF2-40B4-BE49-F238E27FC236}">
                <a16:creationId xmlns:a16="http://schemas.microsoft.com/office/drawing/2014/main" id="{8D513EAB-94AC-467B-8389-EEE70618889E}"/>
              </a:ext>
            </a:extLst>
          </p:cNvPr>
          <p:cNvPicPr>
            <a:picLocks noChangeAspect="1"/>
          </p:cNvPicPr>
          <p:nvPr/>
        </p:nvPicPr>
        <p:blipFill>
          <a:blip r:embed="rId5"/>
          <a:stretch>
            <a:fillRect/>
          </a:stretch>
        </p:blipFill>
        <p:spPr>
          <a:xfrm>
            <a:off x="6121450" y="2432486"/>
            <a:ext cx="2204132" cy="1091569"/>
          </a:xfrm>
          <a:prstGeom prst="rect">
            <a:avLst/>
          </a:prstGeom>
        </p:spPr>
      </p:pic>
      <p:pic>
        <p:nvPicPr>
          <p:cNvPr id="15" name="Bilde 14">
            <a:extLst>
              <a:ext uri="{FF2B5EF4-FFF2-40B4-BE49-F238E27FC236}">
                <a16:creationId xmlns:a16="http://schemas.microsoft.com/office/drawing/2014/main" id="{704AD68B-7D62-4067-8CF0-C7E6562E3914}"/>
              </a:ext>
            </a:extLst>
          </p:cNvPr>
          <p:cNvPicPr>
            <a:picLocks noChangeAspect="1"/>
          </p:cNvPicPr>
          <p:nvPr/>
        </p:nvPicPr>
        <p:blipFill>
          <a:blip r:embed="rId6"/>
          <a:stretch>
            <a:fillRect/>
          </a:stretch>
        </p:blipFill>
        <p:spPr>
          <a:xfrm>
            <a:off x="5980738" y="162551"/>
            <a:ext cx="2235620" cy="1060083"/>
          </a:xfrm>
          <a:prstGeom prst="rect">
            <a:avLst/>
          </a:prstGeom>
        </p:spPr>
      </p:pic>
      <p:pic>
        <p:nvPicPr>
          <p:cNvPr id="16" name="Bilde 15">
            <a:extLst>
              <a:ext uri="{FF2B5EF4-FFF2-40B4-BE49-F238E27FC236}">
                <a16:creationId xmlns:a16="http://schemas.microsoft.com/office/drawing/2014/main" id="{C35A1CEF-8516-4D36-ABA8-D615F8E6F2CF}"/>
              </a:ext>
            </a:extLst>
          </p:cNvPr>
          <p:cNvPicPr>
            <a:picLocks noChangeAspect="1"/>
          </p:cNvPicPr>
          <p:nvPr/>
        </p:nvPicPr>
        <p:blipFill>
          <a:blip r:embed="rId7"/>
          <a:stretch>
            <a:fillRect/>
          </a:stretch>
        </p:blipFill>
        <p:spPr>
          <a:xfrm>
            <a:off x="4019089" y="3077163"/>
            <a:ext cx="2051465" cy="992336"/>
          </a:xfrm>
          <a:prstGeom prst="rect">
            <a:avLst/>
          </a:prstGeom>
        </p:spPr>
      </p:pic>
      <p:pic>
        <p:nvPicPr>
          <p:cNvPr id="17" name="Bilde 16">
            <a:extLst>
              <a:ext uri="{FF2B5EF4-FFF2-40B4-BE49-F238E27FC236}">
                <a16:creationId xmlns:a16="http://schemas.microsoft.com/office/drawing/2014/main" id="{CE68EE64-067D-421E-B7DD-CAAA88285ECA}"/>
              </a:ext>
            </a:extLst>
          </p:cNvPr>
          <p:cNvPicPr>
            <a:picLocks noChangeAspect="1"/>
          </p:cNvPicPr>
          <p:nvPr/>
        </p:nvPicPr>
        <p:blipFill>
          <a:blip r:embed="rId8"/>
          <a:stretch>
            <a:fillRect/>
          </a:stretch>
        </p:blipFill>
        <p:spPr>
          <a:xfrm>
            <a:off x="1" y="266047"/>
            <a:ext cx="2705100" cy="1257300"/>
          </a:xfrm>
          <a:prstGeom prst="rect">
            <a:avLst/>
          </a:prstGeom>
        </p:spPr>
      </p:pic>
      <p:pic>
        <p:nvPicPr>
          <p:cNvPr id="18" name="Bilde 17">
            <a:extLst>
              <a:ext uri="{FF2B5EF4-FFF2-40B4-BE49-F238E27FC236}">
                <a16:creationId xmlns:a16="http://schemas.microsoft.com/office/drawing/2014/main" id="{111B17E8-741B-4C9A-AFE8-60CE43481B01}"/>
              </a:ext>
            </a:extLst>
          </p:cNvPr>
          <p:cNvPicPr>
            <a:picLocks noChangeAspect="1"/>
          </p:cNvPicPr>
          <p:nvPr/>
        </p:nvPicPr>
        <p:blipFill>
          <a:blip r:embed="rId9"/>
          <a:stretch>
            <a:fillRect/>
          </a:stretch>
        </p:blipFill>
        <p:spPr>
          <a:xfrm>
            <a:off x="2839467" y="4434781"/>
            <a:ext cx="1994215" cy="963712"/>
          </a:xfrm>
          <a:prstGeom prst="rect">
            <a:avLst/>
          </a:prstGeom>
        </p:spPr>
      </p:pic>
      <p:sp>
        <p:nvSpPr>
          <p:cNvPr id="19" name="Plassholder for tekst 8">
            <a:extLst>
              <a:ext uri="{FF2B5EF4-FFF2-40B4-BE49-F238E27FC236}">
                <a16:creationId xmlns:a16="http://schemas.microsoft.com/office/drawing/2014/main" id="{8D72F316-313B-4ECA-BB42-1D146764B45E}"/>
              </a:ext>
            </a:extLst>
          </p:cNvPr>
          <p:cNvSpPr txBox="1">
            <a:spLocks/>
          </p:cNvSpPr>
          <p:nvPr/>
        </p:nvSpPr>
        <p:spPr>
          <a:xfrm>
            <a:off x="135065" y="6034048"/>
            <a:ext cx="11529553" cy="493033"/>
          </a:xfrm>
          <a:prstGeom prst="rect">
            <a:avLst/>
          </a:prstGeom>
          <a:solidFill>
            <a:schemeClr val="accent2">
              <a:lumMod val="40000"/>
              <a:lumOff val="60000"/>
            </a:schemeClr>
          </a:solidFill>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nb-NO" sz="2800" dirty="0"/>
              <a:t>Nedgang		           Nær uendret			Oppgang</a:t>
            </a:r>
          </a:p>
        </p:txBody>
      </p:sp>
      <p:pic>
        <p:nvPicPr>
          <p:cNvPr id="20" name="Bilde 19">
            <a:extLst>
              <a:ext uri="{FF2B5EF4-FFF2-40B4-BE49-F238E27FC236}">
                <a16:creationId xmlns:a16="http://schemas.microsoft.com/office/drawing/2014/main" id="{2FCF3C6D-708D-44E2-883C-D4226F740AEC}"/>
              </a:ext>
            </a:extLst>
          </p:cNvPr>
          <p:cNvPicPr>
            <a:picLocks noChangeAspect="1"/>
          </p:cNvPicPr>
          <p:nvPr/>
        </p:nvPicPr>
        <p:blipFill>
          <a:blip r:embed="rId10"/>
          <a:stretch>
            <a:fillRect/>
          </a:stretch>
        </p:blipFill>
        <p:spPr>
          <a:xfrm>
            <a:off x="4911684" y="4830753"/>
            <a:ext cx="2138107" cy="1064079"/>
          </a:xfrm>
          <a:prstGeom prst="rect">
            <a:avLst/>
          </a:prstGeom>
        </p:spPr>
      </p:pic>
      <p:pic>
        <p:nvPicPr>
          <p:cNvPr id="21" name="Bilde 20">
            <a:extLst>
              <a:ext uri="{FF2B5EF4-FFF2-40B4-BE49-F238E27FC236}">
                <a16:creationId xmlns:a16="http://schemas.microsoft.com/office/drawing/2014/main" id="{B8489B96-B101-4852-8195-35A018031048}"/>
              </a:ext>
            </a:extLst>
          </p:cNvPr>
          <p:cNvPicPr>
            <a:picLocks noChangeAspect="1"/>
          </p:cNvPicPr>
          <p:nvPr/>
        </p:nvPicPr>
        <p:blipFill>
          <a:blip r:embed="rId11"/>
          <a:stretch>
            <a:fillRect/>
          </a:stretch>
        </p:blipFill>
        <p:spPr>
          <a:xfrm>
            <a:off x="93295" y="1542667"/>
            <a:ext cx="2654300" cy="1320800"/>
          </a:xfrm>
          <a:prstGeom prst="rect">
            <a:avLst/>
          </a:prstGeom>
        </p:spPr>
      </p:pic>
      <p:pic>
        <p:nvPicPr>
          <p:cNvPr id="22" name="Bilde 21">
            <a:extLst>
              <a:ext uri="{FF2B5EF4-FFF2-40B4-BE49-F238E27FC236}">
                <a16:creationId xmlns:a16="http://schemas.microsoft.com/office/drawing/2014/main" id="{1369CBD6-0D9C-4B3F-9A7C-CD621DD7EED3}"/>
              </a:ext>
            </a:extLst>
          </p:cNvPr>
          <p:cNvPicPr>
            <a:picLocks noChangeAspect="1"/>
          </p:cNvPicPr>
          <p:nvPr/>
        </p:nvPicPr>
        <p:blipFill>
          <a:blip r:embed="rId12"/>
          <a:stretch>
            <a:fillRect/>
          </a:stretch>
        </p:blipFill>
        <p:spPr>
          <a:xfrm>
            <a:off x="61938" y="2978016"/>
            <a:ext cx="2193636" cy="1123059"/>
          </a:xfrm>
          <a:prstGeom prst="rect">
            <a:avLst/>
          </a:prstGeom>
        </p:spPr>
      </p:pic>
      <p:pic>
        <p:nvPicPr>
          <p:cNvPr id="23" name="Bilde 22">
            <a:extLst>
              <a:ext uri="{FF2B5EF4-FFF2-40B4-BE49-F238E27FC236}">
                <a16:creationId xmlns:a16="http://schemas.microsoft.com/office/drawing/2014/main" id="{F9C82CA3-8B5E-4166-976B-23BA4C8D861F}"/>
              </a:ext>
            </a:extLst>
          </p:cNvPr>
          <p:cNvPicPr>
            <a:picLocks noChangeAspect="1"/>
          </p:cNvPicPr>
          <p:nvPr/>
        </p:nvPicPr>
        <p:blipFill>
          <a:blip r:embed="rId13"/>
          <a:stretch>
            <a:fillRect/>
          </a:stretch>
        </p:blipFill>
        <p:spPr>
          <a:xfrm>
            <a:off x="-30849" y="4259003"/>
            <a:ext cx="2705100" cy="1333500"/>
          </a:xfrm>
          <a:prstGeom prst="rect">
            <a:avLst/>
          </a:prstGeom>
        </p:spPr>
      </p:pic>
      <p:pic>
        <p:nvPicPr>
          <p:cNvPr id="24" name="Bilde 23">
            <a:extLst>
              <a:ext uri="{FF2B5EF4-FFF2-40B4-BE49-F238E27FC236}">
                <a16:creationId xmlns:a16="http://schemas.microsoft.com/office/drawing/2014/main" id="{BB40463C-CDBD-4300-8C08-1742DFB35169}"/>
              </a:ext>
            </a:extLst>
          </p:cNvPr>
          <p:cNvPicPr>
            <a:picLocks noChangeAspect="1"/>
          </p:cNvPicPr>
          <p:nvPr/>
        </p:nvPicPr>
        <p:blipFill>
          <a:blip r:embed="rId14"/>
          <a:stretch>
            <a:fillRect/>
          </a:stretch>
        </p:blipFill>
        <p:spPr>
          <a:xfrm>
            <a:off x="2310489" y="3077305"/>
            <a:ext cx="1689927" cy="983081"/>
          </a:xfrm>
          <a:prstGeom prst="rect">
            <a:avLst/>
          </a:prstGeom>
        </p:spPr>
      </p:pic>
      <p:pic>
        <p:nvPicPr>
          <p:cNvPr id="25" name="Bilde 24">
            <a:extLst>
              <a:ext uri="{FF2B5EF4-FFF2-40B4-BE49-F238E27FC236}">
                <a16:creationId xmlns:a16="http://schemas.microsoft.com/office/drawing/2014/main" id="{A69478FE-321F-442D-AB55-D77B52EB50B3}"/>
              </a:ext>
            </a:extLst>
          </p:cNvPr>
          <p:cNvPicPr>
            <a:picLocks noChangeAspect="1"/>
          </p:cNvPicPr>
          <p:nvPr/>
        </p:nvPicPr>
        <p:blipFill>
          <a:blip r:embed="rId15"/>
          <a:stretch>
            <a:fillRect/>
          </a:stretch>
        </p:blipFill>
        <p:spPr>
          <a:xfrm>
            <a:off x="2747595" y="1912648"/>
            <a:ext cx="1956048" cy="982793"/>
          </a:xfrm>
          <a:prstGeom prst="rect">
            <a:avLst/>
          </a:prstGeom>
        </p:spPr>
      </p:pic>
      <p:pic>
        <p:nvPicPr>
          <p:cNvPr id="26" name="Bilde 25">
            <a:extLst>
              <a:ext uri="{FF2B5EF4-FFF2-40B4-BE49-F238E27FC236}">
                <a16:creationId xmlns:a16="http://schemas.microsoft.com/office/drawing/2014/main" id="{B2676C24-0AC3-4D09-A0E3-0C7ABFF3F2B7}"/>
              </a:ext>
            </a:extLst>
          </p:cNvPr>
          <p:cNvPicPr>
            <a:picLocks noChangeAspect="1"/>
          </p:cNvPicPr>
          <p:nvPr/>
        </p:nvPicPr>
        <p:blipFill>
          <a:blip r:embed="rId16"/>
          <a:stretch>
            <a:fillRect/>
          </a:stretch>
        </p:blipFill>
        <p:spPr>
          <a:xfrm>
            <a:off x="6200936" y="3622325"/>
            <a:ext cx="2073233" cy="1138820"/>
          </a:xfrm>
          <a:prstGeom prst="rect">
            <a:avLst/>
          </a:prstGeom>
        </p:spPr>
      </p:pic>
      <p:pic>
        <p:nvPicPr>
          <p:cNvPr id="27" name="Bilde 26">
            <a:extLst>
              <a:ext uri="{FF2B5EF4-FFF2-40B4-BE49-F238E27FC236}">
                <a16:creationId xmlns:a16="http://schemas.microsoft.com/office/drawing/2014/main" id="{B066FDC8-DD1C-4A58-83EF-46B89BFFE305}"/>
              </a:ext>
            </a:extLst>
          </p:cNvPr>
          <p:cNvPicPr>
            <a:picLocks noChangeAspect="1"/>
          </p:cNvPicPr>
          <p:nvPr/>
        </p:nvPicPr>
        <p:blipFill>
          <a:blip r:embed="rId17"/>
          <a:stretch>
            <a:fillRect/>
          </a:stretch>
        </p:blipFill>
        <p:spPr>
          <a:xfrm>
            <a:off x="7418958" y="4817319"/>
            <a:ext cx="2151100" cy="1022016"/>
          </a:xfrm>
          <a:prstGeom prst="rect">
            <a:avLst/>
          </a:prstGeom>
        </p:spPr>
      </p:pic>
      <p:pic>
        <p:nvPicPr>
          <p:cNvPr id="28" name="Plassholder for innhold 10">
            <a:extLst>
              <a:ext uri="{FF2B5EF4-FFF2-40B4-BE49-F238E27FC236}">
                <a16:creationId xmlns:a16="http://schemas.microsoft.com/office/drawing/2014/main" id="{8495EAD0-43E8-4574-903D-8C3F0F4177A5}"/>
              </a:ext>
            </a:extLst>
          </p:cNvPr>
          <p:cNvPicPr>
            <a:picLocks noChangeAspect="1"/>
          </p:cNvPicPr>
          <p:nvPr/>
        </p:nvPicPr>
        <p:blipFill rotWithShape="1">
          <a:blip r:embed="rId18"/>
          <a:srcRect r="615" b="3"/>
          <a:stretch/>
        </p:blipFill>
        <p:spPr>
          <a:xfrm>
            <a:off x="3625691" y="404479"/>
            <a:ext cx="2185752" cy="1282872"/>
          </a:xfrm>
          <a:prstGeom prst="rect">
            <a:avLst/>
          </a:prstGeom>
        </p:spPr>
      </p:pic>
    </p:spTree>
    <p:extLst>
      <p:ext uri="{BB962C8B-B14F-4D97-AF65-F5344CB8AC3E}">
        <p14:creationId xmlns:p14="http://schemas.microsoft.com/office/powerpoint/2010/main" val="39129102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C3DB346-1E6B-46AA-BB78-9FA0B4C25713}"/>
              </a:ext>
            </a:extLst>
          </p:cNvPr>
          <p:cNvSpPr>
            <a:spLocks noGrp="1"/>
          </p:cNvSpPr>
          <p:nvPr>
            <p:ph type="title"/>
          </p:nvPr>
        </p:nvSpPr>
        <p:spPr/>
        <p:txBody>
          <a:bodyPr/>
          <a:lstStyle/>
          <a:p>
            <a:r>
              <a:rPr lang="nb-NO" dirty="0"/>
              <a:t>Bærekraft er fortsatt viktig</a:t>
            </a:r>
          </a:p>
        </p:txBody>
      </p:sp>
      <p:sp>
        <p:nvSpPr>
          <p:cNvPr id="8" name="Plassholder for innhold 7">
            <a:extLst>
              <a:ext uri="{FF2B5EF4-FFF2-40B4-BE49-F238E27FC236}">
                <a16:creationId xmlns:a16="http://schemas.microsoft.com/office/drawing/2014/main" id="{9343900C-F2A9-4165-94DA-3CB97DE701E1}"/>
              </a:ext>
            </a:extLst>
          </p:cNvPr>
          <p:cNvSpPr>
            <a:spLocks noGrp="1"/>
          </p:cNvSpPr>
          <p:nvPr>
            <p:ph sz="half" idx="1"/>
          </p:nvPr>
        </p:nvSpPr>
        <p:spPr>
          <a:xfrm>
            <a:off x="1287843" y="1825625"/>
            <a:ext cx="4282314" cy="435133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None/>
            </a:pPr>
            <a:r>
              <a:rPr lang="nb-NO" sz="5000" dirty="0"/>
              <a:t>98%</a:t>
            </a:r>
            <a:r>
              <a:rPr lang="nb-NO" dirty="0"/>
              <a:t> av bedriftene skal jobbe like/mer med bærekraft</a:t>
            </a:r>
          </a:p>
        </p:txBody>
      </p:sp>
      <p:sp>
        <p:nvSpPr>
          <p:cNvPr id="9" name="Plassholder for innhold 7">
            <a:extLst>
              <a:ext uri="{FF2B5EF4-FFF2-40B4-BE49-F238E27FC236}">
                <a16:creationId xmlns:a16="http://schemas.microsoft.com/office/drawing/2014/main" id="{B00B33BE-F218-4B3E-8F2A-9D10D41DEDE5}"/>
              </a:ext>
            </a:extLst>
          </p:cNvPr>
          <p:cNvSpPr>
            <a:spLocks noGrp="1"/>
          </p:cNvSpPr>
          <p:nvPr>
            <p:ph sz="half" idx="2"/>
          </p:nvPr>
        </p:nvSpPr>
        <p:spPr>
          <a:xfrm>
            <a:off x="6634654" y="1825625"/>
            <a:ext cx="4239915" cy="435133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None/>
            </a:pPr>
            <a:r>
              <a:rPr lang="nb-NO" sz="5000" dirty="0"/>
              <a:t>85%</a:t>
            </a:r>
            <a:r>
              <a:rPr lang="nb-NO" dirty="0"/>
              <a:t> sier arbeidet med bærekraft er viktig strategisk sett </a:t>
            </a:r>
          </a:p>
          <a:p>
            <a:pPr marL="0" indent="0" algn="ctr">
              <a:buNone/>
            </a:pPr>
            <a:endParaRPr lang="nb-NO" dirty="0"/>
          </a:p>
        </p:txBody>
      </p:sp>
    </p:spTree>
    <p:extLst>
      <p:ext uri="{BB962C8B-B14F-4D97-AF65-F5344CB8AC3E}">
        <p14:creationId xmlns:p14="http://schemas.microsoft.com/office/powerpoint/2010/main" val="23884523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bg/>
                                          </p:spTgt>
                                        </p:tgtEl>
                                        <p:attrNameLst>
                                          <p:attrName>style.visibility</p:attrName>
                                        </p:attrNameLst>
                                      </p:cBhvr>
                                      <p:to>
                                        <p:strVal val="visible"/>
                                      </p:to>
                                    </p:set>
                                    <p:animEffect transition="in" filter="fade">
                                      <p:cBhvr>
                                        <p:cTn id="7" dur="500"/>
                                        <p:tgtEl>
                                          <p:spTgt spid="8">
                                            <p:bg/>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xEl>
                                              <p:pRg st="0" end="0"/>
                                            </p:txEl>
                                          </p:spTgt>
                                        </p:tgtEl>
                                        <p:attrNameLst>
                                          <p:attrName>style.visibility</p:attrName>
                                        </p:attrNameLst>
                                      </p:cBhvr>
                                      <p:to>
                                        <p:strVal val="visible"/>
                                      </p:to>
                                    </p:set>
                                    <p:animEffect transition="in" filter="fade">
                                      <p:cBhvr>
                                        <p:cTn id="12" dur="500"/>
                                        <p:tgtEl>
                                          <p:spTgt spid="8">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bg/>
                                          </p:spTgt>
                                        </p:tgtEl>
                                        <p:attrNameLst>
                                          <p:attrName>style.visibility</p:attrName>
                                        </p:attrNameLst>
                                      </p:cBhvr>
                                      <p:to>
                                        <p:strVal val="visible"/>
                                      </p:to>
                                    </p:set>
                                    <p:animEffect transition="in" filter="fade">
                                      <p:cBhvr>
                                        <p:cTn id="17" dur="500"/>
                                        <p:tgtEl>
                                          <p:spTgt spid="9">
                                            <p:bg/>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
                                            <p:txEl>
                                              <p:pRg st="0" end="0"/>
                                            </p:txEl>
                                          </p:spTgt>
                                        </p:tgtEl>
                                        <p:attrNameLst>
                                          <p:attrName>style.visibility</p:attrName>
                                        </p:attrNameLst>
                                      </p:cBhvr>
                                      <p:to>
                                        <p:strVal val="visible"/>
                                      </p:to>
                                    </p:set>
                                    <p:animEffect transition="in" filter="fade">
                                      <p:cBhvr>
                                        <p:cTn id="22" dur="5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animBg="1"/>
      <p:bldP spid="9" grpId="0" build="p"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5" name="Tittel 4">
            <a:extLst>
              <a:ext uri="{FF2B5EF4-FFF2-40B4-BE49-F238E27FC236}">
                <a16:creationId xmlns:a16="http://schemas.microsoft.com/office/drawing/2014/main" id="{176677F3-BC02-4F57-BEAE-AEC8E879E7AE}"/>
              </a:ext>
            </a:extLst>
          </p:cNvPr>
          <p:cNvSpPr>
            <a:spLocks noGrp="1"/>
          </p:cNvSpPr>
          <p:nvPr>
            <p:ph type="title"/>
          </p:nvPr>
        </p:nvSpPr>
        <p:spPr>
          <a:xfrm>
            <a:off x="801098" y="1396289"/>
            <a:ext cx="4872562" cy="1325563"/>
          </a:xfrm>
        </p:spPr>
        <p:txBody>
          <a:bodyPr vert="horz" lIns="91440" tIns="45720" rIns="91440" bIns="45720" rtlCol="0" anchor="ctr">
            <a:normAutofit fontScale="90000"/>
          </a:bodyPr>
          <a:lstStyle/>
          <a:p>
            <a:r>
              <a:rPr lang="en-US" sz="2400" kern="1200" dirty="0" err="1">
                <a:solidFill>
                  <a:schemeClr val="tx1"/>
                </a:solidFill>
                <a:latin typeface="+mj-lt"/>
                <a:ea typeface="+mj-ea"/>
                <a:cs typeface="+mj-cs"/>
              </a:rPr>
              <a:t>Omstilling</a:t>
            </a:r>
            <a:r>
              <a:rPr lang="en-US" sz="2400" kern="1200" dirty="0">
                <a:solidFill>
                  <a:schemeClr val="tx1"/>
                </a:solidFill>
                <a:latin typeface="+mj-lt"/>
                <a:ea typeface="+mj-ea"/>
                <a:cs typeface="+mj-cs"/>
              </a:rPr>
              <a:t> – </a:t>
            </a:r>
            <a:r>
              <a:rPr lang="en-US" sz="2400" kern="1200" dirty="0" err="1">
                <a:solidFill>
                  <a:schemeClr val="tx1"/>
                </a:solidFill>
                <a:latin typeface="+mj-lt"/>
                <a:ea typeface="+mj-ea"/>
                <a:cs typeface="+mj-cs"/>
              </a:rPr>
              <a:t>energibransjen</a:t>
            </a:r>
            <a:r>
              <a:rPr lang="en-US" sz="2400" kern="1200" dirty="0">
                <a:solidFill>
                  <a:schemeClr val="tx1"/>
                </a:solidFill>
                <a:latin typeface="+mj-lt"/>
                <a:ea typeface="+mj-ea"/>
                <a:cs typeface="+mj-cs"/>
              </a:rPr>
              <a:t> (</a:t>
            </a:r>
            <a:r>
              <a:rPr lang="en-US" sz="2400" kern="1200" dirty="0" err="1">
                <a:solidFill>
                  <a:schemeClr val="tx1"/>
                </a:solidFill>
                <a:latin typeface="+mj-lt"/>
                <a:ea typeface="+mj-ea"/>
                <a:cs typeface="+mj-cs"/>
              </a:rPr>
              <a:t>og</a:t>
            </a:r>
            <a:r>
              <a:rPr lang="en-US" sz="2400" kern="1200" dirty="0">
                <a:solidFill>
                  <a:schemeClr val="tx1"/>
                </a:solidFill>
                <a:latin typeface="+mj-lt"/>
                <a:ea typeface="+mj-ea"/>
                <a:cs typeface="+mj-cs"/>
              </a:rPr>
              <a:t> </a:t>
            </a:r>
            <a:r>
              <a:rPr lang="en-US" sz="2400" kern="1200" dirty="0" err="1">
                <a:solidFill>
                  <a:schemeClr val="tx1"/>
                </a:solidFill>
                <a:latin typeface="+mj-lt"/>
                <a:ea typeface="+mj-ea"/>
                <a:cs typeface="+mj-cs"/>
              </a:rPr>
              <a:t>andre</a:t>
            </a:r>
            <a:r>
              <a:rPr lang="en-US" sz="2400" kern="1200" dirty="0">
                <a:solidFill>
                  <a:schemeClr val="tx1"/>
                </a:solidFill>
                <a:latin typeface="+mj-lt"/>
                <a:ea typeface="+mj-ea"/>
                <a:cs typeface="+mj-cs"/>
              </a:rPr>
              <a:t>) har </a:t>
            </a:r>
            <a:r>
              <a:rPr lang="en-US" sz="2400" kern="1200" dirty="0" err="1">
                <a:solidFill>
                  <a:schemeClr val="tx1"/>
                </a:solidFill>
                <a:latin typeface="+mj-lt"/>
                <a:ea typeface="+mj-ea"/>
                <a:cs typeface="+mj-cs"/>
              </a:rPr>
              <a:t>fått</a:t>
            </a:r>
            <a:r>
              <a:rPr lang="en-US" sz="2400" kern="1200" dirty="0">
                <a:solidFill>
                  <a:schemeClr val="tx1"/>
                </a:solidFill>
                <a:latin typeface="+mj-lt"/>
                <a:ea typeface="+mj-ea"/>
                <a:cs typeface="+mj-cs"/>
              </a:rPr>
              <a:t> </a:t>
            </a:r>
            <a:r>
              <a:rPr lang="en-US" sz="2400" kern="1200" dirty="0" err="1">
                <a:solidFill>
                  <a:schemeClr val="tx1"/>
                </a:solidFill>
                <a:latin typeface="+mj-lt"/>
                <a:ea typeface="+mj-ea"/>
                <a:cs typeface="+mj-cs"/>
              </a:rPr>
              <a:t>flere</a:t>
            </a:r>
            <a:r>
              <a:rPr lang="en-US" sz="2400" kern="1200" dirty="0">
                <a:solidFill>
                  <a:schemeClr val="tx1"/>
                </a:solidFill>
                <a:latin typeface="+mj-lt"/>
                <a:ea typeface="+mj-ea"/>
                <a:cs typeface="+mj-cs"/>
              </a:rPr>
              <a:t> </a:t>
            </a:r>
            <a:r>
              <a:rPr lang="en-US" sz="2400" kern="1200" dirty="0" err="1">
                <a:solidFill>
                  <a:schemeClr val="tx1"/>
                </a:solidFill>
                <a:latin typeface="+mj-lt"/>
                <a:ea typeface="+mj-ea"/>
                <a:cs typeface="+mj-cs"/>
              </a:rPr>
              <a:t>bein</a:t>
            </a:r>
            <a:r>
              <a:rPr lang="en-US" sz="2400" kern="1200" dirty="0">
                <a:solidFill>
                  <a:schemeClr val="tx1"/>
                </a:solidFill>
                <a:latin typeface="+mj-lt"/>
                <a:ea typeface="+mj-ea"/>
                <a:cs typeface="+mj-cs"/>
              </a:rPr>
              <a:t> å </a:t>
            </a:r>
            <a:r>
              <a:rPr lang="en-US" sz="2400" kern="1200" dirty="0" err="1">
                <a:solidFill>
                  <a:schemeClr val="tx1"/>
                </a:solidFill>
                <a:latin typeface="+mj-lt"/>
                <a:ea typeface="+mj-ea"/>
                <a:cs typeface="+mj-cs"/>
              </a:rPr>
              <a:t>stå</a:t>
            </a:r>
            <a:r>
              <a:rPr lang="en-US" sz="2400" kern="1200" dirty="0">
                <a:solidFill>
                  <a:schemeClr val="tx1"/>
                </a:solidFill>
                <a:latin typeface="+mj-lt"/>
                <a:ea typeface="+mj-ea"/>
                <a:cs typeface="+mj-cs"/>
              </a:rPr>
              <a:t> </a:t>
            </a:r>
            <a:r>
              <a:rPr lang="en-US" sz="2400" kern="1200" dirty="0" err="1">
                <a:solidFill>
                  <a:schemeClr val="tx1"/>
                </a:solidFill>
                <a:latin typeface="+mj-lt"/>
                <a:ea typeface="+mj-ea"/>
                <a:cs typeface="+mj-cs"/>
              </a:rPr>
              <a:t>på</a:t>
            </a:r>
            <a:r>
              <a:rPr lang="en-US" sz="2400" kern="1200" dirty="0">
                <a:solidFill>
                  <a:schemeClr val="tx1"/>
                </a:solidFill>
                <a:latin typeface="+mj-lt"/>
                <a:ea typeface="+mj-ea"/>
                <a:cs typeface="+mj-cs"/>
              </a:rPr>
              <a:t> de </a:t>
            </a:r>
            <a:r>
              <a:rPr lang="en-US" sz="2400" kern="1200" dirty="0" err="1">
                <a:solidFill>
                  <a:schemeClr val="tx1"/>
                </a:solidFill>
                <a:latin typeface="+mj-lt"/>
                <a:ea typeface="+mj-ea"/>
                <a:cs typeface="+mj-cs"/>
              </a:rPr>
              <a:t>siste</a:t>
            </a:r>
            <a:r>
              <a:rPr lang="en-US" sz="2400" kern="1200" dirty="0">
                <a:solidFill>
                  <a:schemeClr val="tx1"/>
                </a:solidFill>
                <a:latin typeface="+mj-lt"/>
                <a:ea typeface="+mj-ea"/>
                <a:cs typeface="+mj-cs"/>
              </a:rPr>
              <a:t> </a:t>
            </a:r>
            <a:r>
              <a:rPr lang="en-US" sz="2400" kern="1200" dirty="0" err="1">
                <a:solidFill>
                  <a:schemeClr val="tx1"/>
                </a:solidFill>
                <a:latin typeface="+mj-lt"/>
                <a:ea typeface="+mj-ea"/>
                <a:cs typeface="+mj-cs"/>
              </a:rPr>
              <a:t>årene</a:t>
            </a:r>
            <a:br>
              <a:rPr lang="en-US" sz="2400" kern="1200" dirty="0">
                <a:solidFill>
                  <a:schemeClr val="tx1"/>
                </a:solidFill>
                <a:latin typeface="+mj-lt"/>
                <a:ea typeface="+mj-ea"/>
                <a:cs typeface="+mj-cs"/>
              </a:rPr>
            </a:br>
            <a:endParaRPr lang="en-US" sz="2400" kern="1200" dirty="0">
              <a:solidFill>
                <a:schemeClr val="tx1"/>
              </a:solidFill>
              <a:latin typeface="+mj-lt"/>
              <a:ea typeface="+mj-ea"/>
              <a:cs typeface="+mj-cs"/>
            </a:endParaRPr>
          </a:p>
        </p:txBody>
      </p:sp>
      <p:sp>
        <p:nvSpPr>
          <p:cNvPr id="66" name="Oval 65">
            <a:extLst>
              <a:ext uri="{FF2B5EF4-FFF2-40B4-BE49-F238E27FC236}">
                <a16:creationId xmlns:a16="http://schemas.microsoft.com/office/drawing/2014/main" id="{07977D39-626F-40D7-B00F-16E02602DD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15495" y="197110"/>
            <a:ext cx="2020824" cy="2020824"/>
          </a:xfrm>
          <a:prstGeom prst="ellipse">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1" name="Bilde 10">
            <a:extLst>
              <a:ext uri="{FF2B5EF4-FFF2-40B4-BE49-F238E27FC236}">
                <a16:creationId xmlns:a16="http://schemas.microsoft.com/office/drawing/2014/main" id="{39C812A9-AB60-4CB4-AF99-A6505DB1C285}"/>
              </a:ext>
            </a:extLst>
          </p:cNvPr>
          <p:cNvPicPr>
            <a:picLocks noChangeAspect="1"/>
          </p:cNvPicPr>
          <p:nvPr/>
        </p:nvPicPr>
        <p:blipFill rotWithShape="1">
          <a:blip r:embed="rId2">
            <a:extLst>
              <a:ext uri="{28A0092B-C50C-407E-A947-70E740481C1C}">
                <a14:useLocalDpi xmlns:a14="http://schemas.microsoft.com/office/drawing/2010/main" val="0"/>
              </a:ext>
            </a:extLst>
          </a:blip>
          <a:srcRect t="13385" r="1" b="35429"/>
          <a:stretch/>
        </p:blipFill>
        <p:spPr>
          <a:xfrm>
            <a:off x="5680087" y="361702"/>
            <a:ext cx="1691640" cy="1691640"/>
          </a:xfrm>
          <a:custGeom>
            <a:avLst/>
            <a:gdLst/>
            <a:ahLst/>
            <a:cxnLst/>
            <a:rect l="l" t="t" r="r" b="b"/>
            <a:pathLst>
              <a:path w="1956816" h="1956816">
                <a:moveTo>
                  <a:pt x="978408" y="0"/>
                </a:moveTo>
                <a:cubicBezTo>
                  <a:pt x="1518768" y="0"/>
                  <a:pt x="1956816" y="438048"/>
                  <a:pt x="1956816" y="978408"/>
                </a:cubicBezTo>
                <a:cubicBezTo>
                  <a:pt x="1956816" y="1518768"/>
                  <a:pt x="1518768" y="1956816"/>
                  <a:pt x="978408" y="1956816"/>
                </a:cubicBezTo>
                <a:cubicBezTo>
                  <a:pt x="438048" y="1956816"/>
                  <a:pt x="0" y="1518768"/>
                  <a:pt x="0" y="978408"/>
                </a:cubicBezTo>
                <a:cubicBezTo>
                  <a:pt x="0" y="438048"/>
                  <a:pt x="438048" y="0"/>
                  <a:pt x="978408" y="0"/>
                </a:cubicBezTo>
                <a:close/>
              </a:path>
            </a:pathLst>
          </a:custGeom>
        </p:spPr>
      </p:pic>
      <p:sp>
        <p:nvSpPr>
          <p:cNvPr id="7" name="Plassholder for tekst 6">
            <a:extLst>
              <a:ext uri="{FF2B5EF4-FFF2-40B4-BE49-F238E27FC236}">
                <a16:creationId xmlns:a16="http://schemas.microsoft.com/office/drawing/2014/main" id="{F317ABDD-D97D-4400-BB8D-50FCF79CD0D8}"/>
              </a:ext>
            </a:extLst>
          </p:cNvPr>
          <p:cNvSpPr>
            <a:spLocks noGrp="1"/>
          </p:cNvSpPr>
          <p:nvPr>
            <p:ph type="body" sz="half" idx="2"/>
          </p:nvPr>
        </p:nvSpPr>
        <p:spPr>
          <a:xfrm>
            <a:off x="805543" y="2871982"/>
            <a:ext cx="4558309" cy="3181684"/>
          </a:xfrm>
        </p:spPr>
        <p:txBody>
          <a:bodyPr vert="horz" lIns="91440" tIns="45720" rIns="91440" bIns="45720" rtlCol="0" anchor="t">
            <a:normAutofit/>
          </a:bodyPr>
          <a:lstStyle/>
          <a:p>
            <a:pPr indent="-228600">
              <a:buFont typeface="Arial" panose="020B0604020202020204" pitchFamily="34" charset="0"/>
              <a:buChar char="•"/>
            </a:pPr>
            <a:r>
              <a:rPr lang="en-US" sz="1800" dirty="0"/>
              <a:t>Nye </a:t>
            </a:r>
            <a:r>
              <a:rPr lang="en-US" sz="1800" dirty="0" err="1"/>
              <a:t>forretningsområder</a:t>
            </a:r>
            <a:endParaRPr lang="en-US" sz="1800" dirty="0"/>
          </a:p>
          <a:p>
            <a:pPr indent="-228600">
              <a:buFont typeface="Arial" panose="020B0604020202020204" pitchFamily="34" charset="0"/>
              <a:buChar char="•"/>
            </a:pPr>
            <a:r>
              <a:rPr lang="en-US" sz="1800" dirty="0" err="1"/>
              <a:t>Fornybar</a:t>
            </a:r>
            <a:r>
              <a:rPr lang="en-US" sz="1800" dirty="0"/>
              <a:t> </a:t>
            </a:r>
            <a:r>
              <a:rPr lang="en-US" sz="1800" dirty="0" err="1"/>
              <a:t>energi</a:t>
            </a:r>
            <a:r>
              <a:rPr lang="en-US" sz="1800" dirty="0"/>
              <a:t> (</a:t>
            </a:r>
            <a:r>
              <a:rPr lang="en-US" sz="1800" dirty="0" err="1"/>
              <a:t>og</a:t>
            </a:r>
            <a:r>
              <a:rPr lang="en-US" sz="1800" dirty="0"/>
              <a:t> </a:t>
            </a:r>
            <a:r>
              <a:rPr lang="en-US" sz="1800" dirty="0" err="1"/>
              <a:t>energisystemer</a:t>
            </a:r>
            <a:r>
              <a:rPr lang="en-US" sz="1800" dirty="0"/>
              <a:t>)</a:t>
            </a:r>
          </a:p>
          <a:p>
            <a:pPr indent="-228600">
              <a:buFont typeface="Arial" panose="020B0604020202020204" pitchFamily="34" charset="0"/>
              <a:buChar char="•"/>
            </a:pPr>
            <a:r>
              <a:rPr lang="en-US" sz="1800" dirty="0" err="1"/>
              <a:t>Havbruk</a:t>
            </a:r>
            <a:endParaRPr lang="en-US" sz="1800" dirty="0"/>
          </a:p>
          <a:p>
            <a:pPr indent="-228600">
              <a:buFont typeface="Arial" panose="020B0604020202020204" pitchFamily="34" charset="0"/>
              <a:buChar char="•"/>
            </a:pPr>
            <a:r>
              <a:rPr lang="en-US" sz="1800" dirty="0" err="1"/>
              <a:t>Infrastruktur</a:t>
            </a:r>
            <a:endParaRPr lang="en-US" sz="1800" dirty="0"/>
          </a:p>
          <a:p>
            <a:pPr indent="-228600">
              <a:buFont typeface="Arial" panose="020B0604020202020204" pitchFamily="34" charset="0"/>
              <a:buChar char="•"/>
            </a:pPr>
            <a:r>
              <a:rPr lang="en-US" sz="1800" dirty="0"/>
              <a:t>Mer </a:t>
            </a:r>
            <a:r>
              <a:rPr lang="en-US" sz="1800" dirty="0" err="1"/>
              <a:t>eksport</a:t>
            </a:r>
            <a:endParaRPr lang="en-US" sz="1800" dirty="0"/>
          </a:p>
          <a:p>
            <a:pPr indent="-228600">
              <a:buFont typeface="Arial" panose="020B0604020202020204" pitchFamily="34" charset="0"/>
              <a:buChar char="•"/>
            </a:pPr>
            <a:r>
              <a:rPr lang="en-US" sz="1800" dirty="0" err="1"/>
              <a:t>Og</a:t>
            </a:r>
            <a:r>
              <a:rPr lang="en-US" sz="1800" dirty="0"/>
              <a:t> </a:t>
            </a:r>
            <a:r>
              <a:rPr lang="en-US" sz="1800" dirty="0" err="1"/>
              <a:t>mye</a:t>
            </a:r>
            <a:r>
              <a:rPr lang="en-US" sz="1800" dirty="0"/>
              <a:t> </a:t>
            </a:r>
            <a:r>
              <a:rPr lang="en-US" sz="1800" dirty="0" err="1"/>
              <a:t>annet</a:t>
            </a:r>
            <a:endParaRPr lang="en-US" sz="1800" dirty="0"/>
          </a:p>
        </p:txBody>
      </p:sp>
      <p:sp>
        <p:nvSpPr>
          <p:cNvPr id="68" name="Freeform: Shape 67">
            <a:extLst>
              <a:ext uri="{FF2B5EF4-FFF2-40B4-BE49-F238E27FC236}">
                <a16:creationId xmlns:a16="http://schemas.microsoft.com/office/drawing/2014/main" id="{B905CDE4-B751-4B3E-B625-6E59F89034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14932" y="1"/>
            <a:ext cx="4077068" cy="3445261"/>
          </a:xfrm>
          <a:custGeom>
            <a:avLst/>
            <a:gdLst>
              <a:gd name="connsiteX0" fmla="*/ 250035 w 4077068"/>
              <a:gd name="connsiteY0" fmla="*/ 0 h 3445261"/>
              <a:gd name="connsiteX1" fmla="*/ 4077068 w 4077068"/>
              <a:gd name="connsiteY1" fmla="*/ 0 h 3445261"/>
              <a:gd name="connsiteX2" fmla="*/ 4077068 w 4077068"/>
              <a:gd name="connsiteY2" fmla="*/ 2743040 h 3445261"/>
              <a:gd name="connsiteX3" fmla="*/ 4074154 w 4077068"/>
              <a:gd name="connsiteY3" fmla="*/ 2746247 h 3445261"/>
              <a:gd name="connsiteX4" fmla="*/ 2386584 w 4077068"/>
              <a:gd name="connsiteY4" fmla="*/ 3445261 h 3445261"/>
              <a:gd name="connsiteX5" fmla="*/ 0 w 4077068"/>
              <a:gd name="connsiteY5" fmla="*/ 1058677 h 3445261"/>
              <a:gd name="connsiteX6" fmla="*/ 187550 w 4077068"/>
              <a:gd name="connsiteY6" fmla="*/ 129711 h 3445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77068" h="3445261">
                <a:moveTo>
                  <a:pt x="250035" y="0"/>
                </a:moveTo>
                <a:lnTo>
                  <a:pt x="4077068" y="0"/>
                </a:lnTo>
                <a:lnTo>
                  <a:pt x="4077068" y="2743040"/>
                </a:lnTo>
                <a:lnTo>
                  <a:pt x="4074154" y="2746247"/>
                </a:lnTo>
                <a:cubicBezTo>
                  <a:pt x="3642267" y="3178134"/>
                  <a:pt x="3045621" y="3445261"/>
                  <a:pt x="2386584" y="3445261"/>
                </a:cubicBezTo>
                <a:cubicBezTo>
                  <a:pt x="1068510" y="3445261"/>
                  <a:pt x="0" y="2376751"/>
                  <a:pt x="0" y="1058677"/>
                </a:cubicBezTo>
                <a:cubicBezTo>
                  <a:pt x="0" y="729159"/>
                  <a:pt x="66782" y="415238"/>
                  <a:pt x="187550" y="129711"/>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0" name="Oval 69">
            <a:extLst>
              <a:ext uri="{FF2B5EF4-FFF2-40B4-BE49-F238E27FC236}">
                <a16:creationId xmlns:a16="http://schemas.microsoft.com/office/drawing/2014/main" id="{08108C16-F4C0-44AA-999D-17BD39219B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73660" y="2557569"/>
            <a:ext cx="3072384" cy="3072384"/>
          </a:xfrm>
          <a:prstGeom prst="ellipse">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 name="Bilde 2" descr="Et bilde som inneholder gress, skilt, gate, skitt&#10;&#10;Automatisk generert beskrivelse">
            <a:extLst>
              <a:ext uri="{FF2B5EF4-FFF2-40B4-BE49-F238E27FC236}">
                <a16:creationId xmlns:a16="http://schemas.microsoft.com/office/drawing/2014/main" id="{C428D60D-95BE-45A7-8B84-AD88AB4A01EC}"/>
              </a:ext>
            </a:extLst>
          </p:cNvPr>
          <p:cNvPicPr>
            <a:picLocks noChangeAspect="1"/>
          </p:cNvPicPr>
          <p:nvPr/>
        </p:nvPicPr>
        <p:blipFill rotWithShape="1">
          <a:blip r:embed="rId3">
            <a:extLst>
              <a:ext uri="{28A0092B-C50C-407E-A947-70E740481C1C}">
                <a14:useLocalDpi xmlns:a14="http://schemas.microsoft.com/office/drawing/2010/main" val="0"/>
              </a:ext>
            </a:extLst>
          </a:blip>
          <a:srcRect l="40042" r="13959" b="2"/>
          <a:stretch/>
        </p:blipFill>
        <p:spPr>
          <a:xfrm>
            <a:off x="5838252" y="2722161"/>
            <a:ext cx="2743200" cy="2743200"/>
          </a:xfrm>
          <a:custGeom>
            <a:avLst/>
            <a:gdLst/>
            <a:ahLst/>
            <a:cxnLst/>
            <a:rect l="l" t="t" r="r" b="b"/>
            <a:pathLst>
              <a:path w="2834640" h="2834640">
                <a:moveTo>
                  <a:pt x="1417320" y="0"/>
                </a:moveTo>
                <a:cubicBezTo>
                  <a:pt x="2200084" y="0"/>
                  <a:pt x="2834640" y="634556"/>
                  <a:pt x="2834640" y="1417320"/>
                </a:cubicBezTo>
                <a:cubicBezTo>
                  <a:pt x="2834640" y="2200084"/>
                  <a:pt x="2200084" y="2834640"/>
                  <a:pt x="1417320" y="2834640"/>
                </a:cubicBezTo>
                <a:cubicBezTo>
                  <a:pt x="634556" y="2834640"/>
                  <a:pt x="0" y="2200084"/>
                  <a:pt x="0" y="1417320"/>
                </a:cubicBezTo>
                <a:cubicBezTo>
                  <a:pt x="0" y="634556"/>
                  <a:pt x="634556" y="0"/>
                  <a:pt x="1417320" y="0"/>
                </a:cubicBezTo>
                <a:close/>
              </a:path>
            </a:pathLst>
          </a:custGeom>
        </p:spPr>
      </p:pic>
      <p:pic>
        <p:nvPicPr>
          <p:cNvPr id="2" name="Bilde 1">
            <a:extLst>
              <a:ext uri="{FF2B5EF4-FFF2-40B4-BE49-F238E27FC236}">
                <a16:creationId xmlns:a16="http://schemas.microsoft.com/office/drawing/2014/main" id="{00DBA491-F09C-4A04-A070-738759E2AE5E}"/>
              </a:ext>
            </a:extLst>
          </p:cNvPr>
          <p:cNvPicPr>
            <a:picLocks noChangeAspect="1"/>
          </p:cNvPicPr>
          <p:nvPr/>
        </p:nvPicPr>
        <p:blipFill rotWithShape="1">
          <a:blip r:embed="rId4"/>
          <a:srcRect l="34326" r="17674" b="-2"/>
          <a:stretch/>
        </p:blipFill>
        <p:spPr>
          <a:xfrm>
            <a:off x="8278624" y="2"/>
            <a:ext cx="3913376" cy="3281569"/>
          </a:xfrm>
          <a:custGeom>
            <a:avLst/>
            <a:gdLst/>
            <a:ahLst/>
            <a:cxnLst/>
            <a:rect l="l" t="t" r="r" b="b"/>
            <a:pathLst>
              <a:path w="3913376" h="3281569">
                <a:moveTo>
                  <a:pt x="267865" y="0"/>
                </a:moveTo>
                <a:lnTo>
                  <a:pt x="3913376" y="0"/>
                </a:lnTo>
                <a:lnTo>
                  <a:pt x="3913376" y="2499938"/>
                </a:lnTo>
                <a:lnTo>
                  <a:pt x="3794714" y="2630499"/>
                </a:lnTo>
                <a:cubicBezTo>
                  <a:pt x="3392450" y="3032763"/>
                  <a:pt x="2836727" y="3281569"/>
                  <a:pt x="2222892" y="3281569"/>
                </a:cubicBezTo>
                <a:cubicBezTo>
                  <a:pt x="995223" y="3281569"/>
                  <a:pt x="0" y="2286346"/>
                  <a:pt x="0" y="1058677"/>
                </a:cubicBezTo>
                <a:cubicBezTo>
                  <a:pt x="0" y="751760"/>
                  <a:pt x="62202" y="459370"/>
                  <a:pt x="174686" y="193427"/>
                </a:cubicBezTo>
                <a:close/>
              </a:path>
            </a:pathLst>
          </a:custGeom>
        </p:spPr>
      </p:pic>
      <p:sp>
        <p:nvSpPr>
          <p:cNvPr id="72" name="Freeform: Shape 71">
            <a:extLst>
              <a:ext uri="{FF2B5EF4-FFF2-40B4-BE49-F238E27FC236}">
                <a16:creationId xmlns:a16="http://schemas.microsoft.com/office/drawing/2014/main" id="{C8F10CB3-3B5E-4C7A-98CF-B87454DDFA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848370" y="3966828"/>
            <a:ext cx="3339958" cy="2891173"/>
          </a:xfrm>
          <a:custGeom>
            <a:avLst/>
            <a:gdLst>
              <a:gd name="connsiteX0" fmla="*/ 2002536 w 3339958"/>
              <a:gd name="connsiteY0" fmla="*/ 0 h 2891173"/>
              <a:gd name="connsiteX1" fmla="*/ 3276335 w 3339958"/>
              <a:gd name="connsiteY1" fmla="*/ 457282 h 2891173"/>
              <a:gd name="connsiteX2" fmla="*/ 3339958 w 3339958"/>
              <a:gd name="connsiteY2" fmla="*/ 515107 h 2891173"/>
              <a:gd name="connsiteX3" fmla="*/ 3339958 w 3339958"/>
              <a:gd name="connsiteY3" fmla="*/ 2891173 h 2891173"/>
              <a:gd name="connsiteX4" fmla="*/ 209954 w 3339958"/>
              <a:gd name="connsiteY4" fmla="*/ 2891173 h 2891173"/>
              <a:gd name="connsiteX5" fmla="*/ 157369 w 3339958"/>
              <a:gd name="connsiteY5" fmla="*/ 2782014 h 2891173"/>
              <a:gd name="connsiteX6" fmla="*/ 0 w 3339958"/>
              <a:gd name="connsiteY6" fmla="*/ 2002536 h 2891173"/>
              <a:gd name="connsiteX7" fmla="*/ 2002536 w 3339958"/>
              <a:gd name="connsiteY7" fmla="*/ 0 h 28911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39958" h="2891173">
                <a:moveTo>
                  <a:pt x="2002536" y="0"/>
                </a:moveTo>
                <a:cubicBezTo>
                  <a:pt x="2486398" y="0"/>
                  <a:pt x="2930179" y="171609"/>
                  <a:pt x="3276335" y="457282"/>
                </a:cubicBezTo>
                <a:lnTo>
                  <a:pt x="3339958" y="515107"/>
                </a:lnTo>
                <a:lnTo>
                  <a:pt x="3339958" y="2891173"/>
                </a:lnTo>
                <a:lnTo>
                  <a:pt x="209954" y="2891173"/>
                </a:lnTo>
                <a:lnTo>
                  <a:pt x="157369" y="2782014"/>
                </a:lnTo>
                <a:cubicBezTo>
                  <a:pt x="56036" y="2542434"/>
                  <a:pt x="0" y="2279029"/>
                  <a:pt x="0" y="2002536"/>
                </a:cubicBezTo>
                <a:cubicBezTo>
                  <a:pt x="0" y="896566"/>
                  <a:pt x="896566" y="0"/>
                  <a:pt x="2002536"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22" name="Bilde 21">
            <a:extLst>
              <a:ext uri="{FF2B5EF4-FFF2-40B4-BE49-F238E27FC236}">
                <a16:creationId xmlns:a16="http://schemas.microsoft.com/office/drawing/2014/main" id="{2401AC84-DCC7-4299-80BA-74A953C05F28}"/>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5450" r="16719" b="-4"/>
          <a:stretch/>
        </p:blipFill>
        <p:spPr>
          <a:xfrm>
            <a:off x="9009416" y="4131546"/>
            <a:ext cx="3178912" cy="2726454"/>
          </a:xfrm>
          <a:custGeom>
            <a:avLst/>
            <a:gdLst/>
            <a:ahLst/>
            <a:cxnLst/>
            <a:rect l="l" t="t" r="r" b="b"/>
            <a:pathLst>
              <a:path w="3178912" h="2726454">
                <a:moveTo>
                  <a:pt x="1837818" y="0"/>
                </a:moveTo>
                <a:cubicBezTo>
                  <a:pt x="2345318" y="0"/>
                  <a:pt x="2804772" y="205705"/>
                  <a:pt x="3137352" y="538285"/>
                </a:cubicBezTo>
                <a:lnTo>
                  <a:pt x="3178912" y="584013"/>
                </a:lnTo>
                <a:lnTo>
                  <a:pt x="3178912" y="2726454"/>
                </a:lnTo>
                <a:lnTo>
                  <a:pt x="229483" y="2726454"/>
                </a:lnTo>
                <a:lnTo>
                  <a:pt x="221815" y="2713832"/>
                </a:lnTo>
                <a:cubicBezTo>
                  <a:pt x="80353" y="2453425"/>
                  <a:pt x="0" y="2155005"/>
                  <a:pt x="0" y="1837818"/>
                </a:cubicBezTo>
                <a:cubicBezTo>
                  <a:pt x="0" y="822819"/>
                  <a:pt x="822819" y="0"/>
                  <a:pt x="1837818" y="0"/>
                </a:cubicBezTo>
                <a:close/>
              </a:path>
            </a:pathLst>
          </a:custGeom>
        </p:spPr>
      </p:pic>
    </p:spTree>
    <p:extLst>
      <p:ext uri="{BB962C8B-B14F-4D97-AF65-F5344CB8AC3E}">
        <p14:creationId xmlns:p14="http://schemas.microsoft.com/office/powerpoint/2010/main" val="2926653246"/>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Effect transition="in" filter="fade">
                                      <p:cBhvr>
                                        <p:cTn id="12" dur="500"/>
                                        <p:tgtEl>
                                          <p:spTgt spid="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xEl>
                                              <p:pRg st="1" end="1"/>
                                            </p:txEl>
                                          </p:spTgt>
                                        </p:tgtEl>
                                        <p:attrNameLst>
                                          <p:attrName>style.visibility</p:attrName>
                                        </p:attrNameLst>
                                      </p:cBhvr>
                                      <p:to>
                                        <p:strVal val="visible"/>
                                      </p:to>
                                    </p:set>
                                    <p:animEffect transition="in" filter="fade">
                                      <p:cBhvr>
                                        <p:cTn id="17" dur="500"/>
                                        <p:tgtEl>
                                          <p:spTgt spid="7">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xEl>
                                              <p:pRg st="2" end="2"/>
                                            </p:txEl>
                                          </p:spTgt>
                                        </p:tgtEl>
                                        <p:attrNameLst>
                                          <p:attrName>style.visibility</p:attrName>
                                        </p:attrNameLst>
                                      </p:cBhvr>
                                      <p:to>
                                        <p:strVal val="visible"/>
                                      </p:to>
                                    </p:set>
                                    <p:animEffect transition="in" filter="fade">
                                      <p:cBhvr>
                                        <p:cTn id="22" dur="500"/>
                                        <p:tgtEl>
                                          <p:spTgt spid="7">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
                                            <p:txEl>
                                              <p:pRg st="3" end="3"/>
                                            </p:txEl>
                                          </p:spTgt>
                                        </p:tgtEl>
                                        <p:attrNameLst>
                                          <p:attrName>style.visibility</p:attrName>
                                        </p:attrNameLst>
                                      </p:cBhvr>
                                      <p:to>
                                        <p:strVal val="visible"/>
                                      </p:to>
                                    </p:set>
                                    <p:animEffect transition="in" filter="fade">
                                      <p:cBhvr>
                                        <p:cTn id="27" dur="500"/>
                                        <p:tgtEl>
                                          <p:spTgt spid="7">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7">
                                            <p:txEl>
                                              <p:pRg st="4" end="4"/>
                                            </p:txEl>
                                          </p:spTgt>
                                        </p:tgtEl>
                                        <p:attrNameLst>
                                          <p:attrName>style.visibility</p:attrName>
                                        </p:attrNameLst>
                                      </p:cBhvr>
                                      <p:to>
                                        <p:strVal val="visible"/>
                                      </p:to>
                                    </p:set>
                                    <p:animEffect transition="in" filter="fade">
                                      <p:cBhvr>
                                        <p:cTn id="32" dur="500"/>
                                        <p:tgtEl>
                                          <p:spTgt spid="7">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7">
                                            <p:txEl>
                                              <p:pRg st="5" end="5"/>
                                            </p:txEl>
                                          </p:spTgt>
                                        </p:tgtEl>
                                        <p:attrNameLst>
                                          <p:attrName>style.visibility</p:attrName>
                                        </p:attrNameLst>
                                      </p:cBhvr>
                                      <p:to>
                                        <p:strVal val="visible"/>
                                      </p:to>
                                    </p:set>
                                    <p:animEffect transition="in" filter="fade">
                                      <p:cBhvr>
                                        <p:cTn id="37" dur="500"/>
                                        <p:tgtEl>
                                          <p:spTgt spid="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tel 4">
            <a:extLst>
              <a:ext uri="{FF2B5EF4-FFF2-40B4-BE49-F238E27FC236}">
                <a16:creationId xmlns:a16="http://schemas.microsoft.com/office/drawing/2014/main" id="{01A61C82-9EE3-4BF9-911D-D1CD16802E3A}"/>
              </a:ext>
            </a:extLst>
          </p:cNvPr>
          <p:cNvSpPr txBox="1">
            <a:spLocks/>
          </p:cNvSpPr>
          <p:nvPr/>
        </p:nvSpPr>
        <p:spPr>
          <a:xfrm>
            <a:off x="-32510" y="786841"/>
            <a:ext cx="12224510" cy="1078163"/>
          </a:xfrm>
          <a:prstGeom prst="rect">
            <a:avLst/>
          </a:prstGeom>
          <a:effectLst/>
        </p:spPr>
        <p:txBody>
          <a:bodyPr vert="horz" wrap="square" lIns="0" tIns="0" rIns="0" bIns="0" rtlCol="0" anchor="t" anchorCtr="0">
            <a:normAutofit fontScale="92500" lnSpcReduction="20000"/>
          </a:bodyPr>
          <a:lstStyle>
            <a:lvl1pPr algn="l" defTabSz="342769" rtl="0" eaLnBrk="1" latinLnBrk="0" hangingPunct="1">
              <a:lnSpc>
                <a:spcPct val="80000"/>
              </a:lnSpc>
              <a:spcBef>
                <a:spcPct val="0"/>
              </a:spcBef>
              <a:buNone/>
              <a:defRPr sz="4700" b="1" kern="1200">
                <a:solidFill>
                  <a:schemeClr val="bg1"/>
                </a:solidFill>
                <a:latin typeface="+mj-lt"/>
                <a:ea typeface="+mj-ea"/>
                <a:cs typeface="+mj-cs"/>
              </a:defRPr>
            </a:lvl1pPr>
          </a:lstStyle>
          <a:p>
            <a:pPr algn="ctr"/>
            <a:r>
              <a:rPr lang="nb-NO" sz="4200" dirty="0">
                <a:effectLst>
                  <a:outerShdw blurRad="50800" dist="50800" dir="5400000" algn="ctr" rotWithShape="0">
                    <a:srgbClr val="000000">
                      <a:alpha val="20000"/>
                    </a:srgbClr>
                  </a:outerShdw>
                </a:effectLst>
              </a:rPr>
              <a:t>Overraskende mange venter bedre lønnsomhet</a:t>
            </a:r>
          </a:p>
          <a:p>
            <a:pPr algn="ctr"/>
            <a:endParaRPr lang="nb-NO" sz="3500" b="0" dirty="0">
              <a:effectLst>
                <a:outerShdw blurRad="50800" dist="50800" dir="5400000" algn="ctr" rotWithShape="0">
                  <a:srgbClr val="000000">
                    <a:alpha val="20000"/>
                  </a:srgbClr>
                </a:outerShdw>
              </a:effectLst>
            </a:endParaRPr>
          </a:p>
          <a:p>
            <a:pPr algn="ctr"/>
            <a:r>
              <a:rPr lang="nb-NO" sz="3200" b="0" dirty="0">
                <a:effectLst>
                  <a:outerShdw blurRad="50800" dist="50800" dir="5400000" algn="ctr" rotWithShape="0">
                    <a:srgbClr val="000000">
                      <a:alpha val="20000"/>
                    </a:srgbClr>
                  </a:outerShdw>
                </a:effectLst>
              </a:rPr>
              <a:t>Olje og eksport løfter utsiktene – lite påvirkning fra global uro så langt</a:t>
            </a:r>
          </a:p>
        </p:txBody>
      </p:sp>
      <p:pic>
        <p:nvPicPr>
          <p:cNvPr id="7" name="Bilde 6">
            <a:extLst>
              <a:ext uri="{FF2B5EF4-FFF2-40B4-BE49-F238E27FC236}">
                <a16:creationId xmlns:a16="http://schemas.microsoft.com/office/drawing/2014/main" id="{BC49E213-DF5B-4242-9759-1D80DF52B4F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6708" y="4992996"/>
            <a:ext cx="4243622" cy="1578664"/>
          </a:xfrm>
          <a:prstGeom prst="rect">
            <a:avLst/>
          </a:prstGeom>
        </p:spPr>
      </p:pic>
      <p:sp>
        <p:nvSpPr>
          <p:cNvPr id="9" name="Plassholder for tekst 8">
            <a:extLst>
              <a:ext uri="{FF2B5EF4-FFF2-40B4-BE49-F238E27FC236}">
                <a16:creationId xmlns:a16="http://schemas.microsoft.com/office/drawing/2014/main" id="{84DBD4DD-87F6-46EF-AC72-9889C99A9C3A}"/>
              </a:ext>
            </a:extLst>
          </p:cNvPr>
          <p:cNvSpPr txBox="1">
            <a:spLocks/>
          </p:cNvSpPr>
          <p:nvPr/>
        </p:nvSpPr>
        <p:spPr>
          <a:xfrm>
            <a:off x="10152871" y="6122261"/>
            <a:ext cx="1819052" cy="521939"/>
          </a:xfrm>
          <a:prstGeom prst="rect">
            <a:avLst/>
          </a:prstGeom>
          <a:blipFill dpi="0" rotWithShape="1">
            <a:blip r:embed="rId3"/>
            <a:srcRect/>
            <a:stretch>
              <a:fillRect/>
            </a:stretch>
          </a:blipFill>
        </p:spPr>
        <p:txBody>
          <a:bodyPr vert="horz" lIns="0" tIns="0" rIns="0" bIns="0" rtlCol="0" anchor="t" anchorCtr="0">
            <a:normAutofit/>
          </a:bodyPr>
          <a:lstStyle>
            <a:lvl1pPr marL="233784" indent="-233784" algn="l" defTabSz="456603" rtl="0" eaLnBrk="1" latinLnBrk="0" hangingPunct="1">
              <a:lnSpc>
                <a:spcPct val="100000"/>
              </a:lnSpc>
              <a:spcBef>
                <a:spcPts val="0"/>
              </a:spcBef>
              <a:buClrTx/>
              <a:buFont typeface="Arial" panose="020B0604020202020204" pitchFamily="34" charset="0"/>
              <a:buChar char="•"/>
              <a:defRPr sz="100" kern="1200">
                <a:solidFill>
                  <a:srgbClr val="000000"/>
                </a:solidFill>
                <a:latin typeface="+mn-lt"/>
                <a:ea typeface="+mn-ea"/>
                <a:cs typeface="+mn-cs"/>
              </a:defRPr>
            </a:lvl1pPr>
            <a:lvl2pPr marL="403645" indent="-107851" algn="l" defTabSz="456603" rtl="0" eaLnBrk="1" latinLnBrk="0" hangingPunct="1">
              <a:lnSpc>
                <a:spcPct val="100000"/>
              </a:lnSpc>
              <a:spcBef>
                <a:spcPts val="0"/>
              </a:spcBef>
              <a:buClrTx/>
              <a:buFont typeface="Calibri" panose="020F0502020204030204" pitchFamily="34" charset="0"/>
              <a:buChar char="‐"/>
              <a:defRPr sz="100" kern="1200">
                <a:solidFill>
                  <a:srgbClr val="000000"/>
                </a:solidFill>
                <a:latin typeface="+mn-lt"/>
                <a:ea typeface="+mn-ea"/>
                <a:cs typeface="+mn-cs"/>
              </a:defRPr>
            </a:lvl2pPr>
            <a:lvl3pPr marL="584454" indent="-107851" algn="l" defTabSz="456603" rtl="0" eaLnBrk="1" latinLnBrk="0" hangingPunct="1">
              <a:lnSpc>
                <a:spcPct val="100000"/>
              </a:lnSpc>
              <a:spcBef>
                <a:spcPts val="0"/>
              </a:spcBef>
              <a:buClrTx/>
              <a:buFont typeface="Calibri" panose="020F0502020204030204" pitchFamily="34" charset="0"/>
              <a:buChar char="‐"/>
              <a:defRPr sz="100" kern="1200">
                <a:solidFill>
                  <a:srgbClr val="000000"/>
                </a:solidFill>
                <a:latin typeface="+mn-lt"/>
                <a:ea typeface="+mn-ea"/>
                <a:cs typeface="+mn-cs"/>
              </a:defRPr>
            </a:lvl3pPr>
            <a:lvl4pPr marL="807290" indent="-107851" algn="l" defTabSz="456603" rtl="0" eaLnBrk="1" latinLnBrk="0" hangingPunct="1">
              <a:lnSpc>
                <a:spcPct val="100000"/>
              </a:lnSpc>
              <a:spcBef>
                <a:spcPts val="0"/>
              </a:spcBef>
              <a:buClrTx/>
              <a:buFont typeface="Calibri" panose="020F0502020204030204" pitchFamily="34" charset="0"/>
              <a:buChar char="‐"/>
              <a:defRPr sz="100" kern="1200">
                <a:solidFill>
                  <a:srgbClr val="000000"/>
                </a:solidFill>
                <a:latin typeface="+mn-lt"/>
                <a:ea typeface="+mn-ea"/>
                <a:cs typeface="+mn-cs"/>
              </a:defRPr>
            </a:lvl4pPr>
            <a:lvl5pPr marL="1030128" indent="-107851" algn="l" defTabSz="456603" rtl="0" eaLnBrk="1" latinLnBrk="0" hangingPunct="1">
              <a:lnSpc>
                <a:spcPct val="100000"/>
              </a:lnSpc>
              <a:spcBef>
                <a:spcPts val="0"/>
              </a:spcBef>
              <a:buClrTx/>
              <a:buFont typeface="Calibri" panose="020F0502020204030204" pitchFamily="34" charset="0"/>
              <a:buChar char="‐"/>
              <a:defRPr sz="100" kern="1200">
                <a:solidFill>
                  <a:srgbClr val="000000"/>
                </a:solidFill>
                <a:latin typeface="+mn-lt"/>
                <a:ea typeface="+mn-ea"/>
                <a:cs typeface="+mn-cs"/>
              </a:defRPr>
            </a:lvl5pPr>
            <a:lvl6pPr marL="1255656" indent="-114150" algn="l" defTabSz="456603" rtl="0" eaLnBrk="1" latinLnBrk="0" hangingPunct="1">
              <a:lnSpc>
                <a:spcPct val="90000"/>
              </a:lnSpc>
              <a:spcBef>
                <a:spcPts val="250"/>
              </a:spcBef>
              <a:buFont typeface="Arial" panose="020B0604020202020204" pitchFamily="34" charset="0"/>
              <a:buChar char="•"/>
              <a:defRPr sz="932" kern="1200">
                <a:solidFill>
                  <a:schemeClr val="tx1"/>
                </a:solidFill>
                <a:latin typeface="+mn-lt"/>
                <a:ea typeface="+mn-ea"/>
                <a:cs typeface="+mn-cs"/>
              </a:defRPr>
            </a:lvl6pPr>
            <a:lvl7pPr marL="1483958" indent="-114150" algn="l" defTabSz="456603" rtl="0" eaLnBrk="1" latinLnBrk="0" hangingPunct="1">
              <a:lnSpc>
                <a:spcPct val="90000"/>
              </a:lnSpc>
              <a:spcBef>
                <a:spcPts val="250"/>
              </a:spcBef>
              <a:buFont typeface="Arial" panose="020B0604020202020204" pitchFamily="34" charset="0"/>
              <a:buChar char="•"/>
              <a:defRPr sz="932" kern="1200">
                <a:solidFill>
                  <a:schemeClr val="tx1"/>
                </a:solidFill>
                <a:latin typeface="+mn-lt"/>
                <a:ea typeface="+mn-ea"/>
                <a:cs typeface="+mn-cs"/>
              </a:defRPr>
            </a:lvl7pPr>
            <a:lvl8pPr marL="1712256" indent="-114150" algn="l" defTabSz="456603" rtl="0" eaLnBrk="1" latinLnBrk="0" hangingPunct="1">
              <a:lnSpc>
                <a:spcPct val="90000"/>
              </a:lnSpc>
              <a:spcBef>
                <a:spcPts val="250"/>
              </a:spcBef>
              <a:buFont typeface="Arial" panose="020B0604020202020204" pitchFamily="34" charset="0"/>
              <a:buChar char="•"/>
              <a:defRPr sz="932" kern="1200">
                <a:solidFill>
                  <a:schemeClr val="tx1"/>
                </a:solidFill>
                <a:latin typeface="+mn-lt"/>
                <a:ea typeface="+mn-ea"/>
                <a:cs typeface="+mn-cs"/>
              </a:defRPr>
            </a:lvl8pPr>
            <a:lvl9pPr marL="1940558" indent="-114150" algn="l" defTabSz="456603" rtl="0" eaLnBrk="1" latinLnBrk="0" hangingPunct="1">
              <a:lnSpc>
                <a:spcPct val="90000"/>
              </a:lnSpc>
              <a:spcBef>
                <a:spcPts val="250"/>
              </a:spcBef>
              <a:buFont typeface="Arial" panose="020B0604020202020204" pitchFamily="34" charset="0"/>
              <a:buChar char="•"/>
              <a:defRPr sz="932" kern="1200">
                <a:solidFill>
                  <a:schemeClr val="tx1"/>
                </a:solidFill>
                <a:latin typeface="+mn-lt"/>
                <a:ea typeface="+mn-ea"/>
                <a:cs typeface="+mn-cs"/>
              </a:defRPr>
            </a:lvl9pPr>
          </a:lstStyle>
          <a:p>
            <a:endParaRPr lang="nb-NO" dirty="0"/>
          </a:p>
        </p:txBody>
      </p:sp>
      <p:sp>
        <p:nvSpPr>
          <p:cNvPr id="10" name="TekstSylinder 9">
            <a:extLst>
              <a:ext uri="{FF2B5EF4-FFF2-40B4-BE49-F238E27FC236}">
                <a16:creationId xmlns:a16="http://schemas.microsoft.com/office/drawing/2014/main" id="{F935AF78-534E-4294-A8FC-03A51451A40A}"/>
              </a:ext>
            </a:extLst>
          </p:cNvPr>
          <p:cNvSpPr txBox="1"/>
          <p:nvPr/>
        </p:nvSpPr>
        <p:spPr>
          <a:xfrm>
            <a:off x="1363625" y="6202328"/>
            <a:ext cx="1571626" cy="307777"/>
          </a:xfrm>
          <a:prstGeom prst="rect">
            <a:avLst/>
          </a:prstGeom>
          <a:solidFill>
            <a:srgbClr val="224439"/>
          </a:solidFill>
        </p:spPr>
        <p:txBody>
          <a:bodyPr wrap="square" rtlCol="0">
            <a:spAutoFit/>
          </a:bodyPr>
          <a:lstStyle/>
          <a:p>
            <a:r>
              <a:rPr lang="nb-NO" sz="1400" dirty="0">
                <a:solidFill>
                  <a:schemeClr val="bg1"/>
                </a:solidFill>
              </a:rPr>
              <a:t>JANUAR 2019</a:t>
            </a:r>
            <a:endParaRPr lang="en-US" sz="1400" dirty="0">
              <a:solidFill>
                <a:schemeClr val="bg1"/>
              </a:solidFill>
            </a:endParaRPr>
          </a:p>
        </p:txBody>
      </p:sp>
      <p:sp>
        <p:nvSpPr>
          <p:cNvPr id="11" name="Tittel 4">
            <a:extLst>
              <a:ext uri="{FF2B5EF4-FFF2-40B4-BE49-F238E27FC236}">
                <a16:creationId xmlns:a16="http://schemas.microsoft.com/office/drawing/2014/main" id="{8498D0A6-3DF8-4FCB-87E4-ECDBFDCE2A5A}"/>
              </a:ext>
            </a:extLst>
          </p:cNvPr>
          <p:cNvSpPr txBox="1">
            <a:spLocks/>
          </p:cNvSpPr>
          <p:nvPr/>
        </p:nvSpPr>
        <p:spPr>
          <a:xfrm>
            <a:off x="192723" y="395452"/>
            <a:ext cx="12224510" cy="1151100"/>
          </a:xfrm>
          <a:prstGeom prst="rect">
            <a:avLst/>
          </a:prstGeom>
          <a:effectLst/>
        </p:spPr>
        <p:txBody>
          <a:bodyPr vert="horz" wrap="square" lIns="0" tIns="0" rIns="0" bIns="0" rtlCol="0" anchor="t" anchorCtr="0">
            <a:normAutofit fontScale="92500" lnSpcReduction="10000"/>
          </a:bodyPr>
          <a:lstStyle>
            <a:lvl1pPr algn="l" defTabSz="342769" rtl="0" eaLnBrk="1" latinLnBrk="0" hangingPunct="1">
              <a:lnSpc>
                <a:spcPct val="80000"/>
              </a:lnSpc>
              <a:spcBef>
                <a:spcPct val="0"/>
              </a:spcBef>
              <a:buNone/>
              <a:defRPr sz="4700" b="1" kern="1200">
                <a:solidFill>
                  <a:schemeClr val="bg1"/>
                </a:solidFill>
                <a:latin typeface="+mj-lt"/>
                <a:ea typeface="+mj-ea"/>
                <a:cs typeface="+mj-cs"/>
              </a:defRPr>
            </a:lvl1pPr>
          </a:lstStyle>
          <a:p>
            <a:pPr algn="ctr"/>
            <a:r>
              <a:rPr lang="nb-NO" sz="4200" dirty="0">
                <a:effectLst>
                  <a:outerShdw blurRad="50800" dist="50800" dir="5400000" algn="ctr" rotWithShape="0">
                    <a:srgbClr val="000000">
                      <a:alpha val="20000"/>
                    </a:srgbClr>
                  </a:outerShdw>
                </a:effectLst>
              </a:rPr>
              <a:t>Overraskende mange venter bedre lønnsomhet</a:t>
            </a:r>
          </a:p>
          <a:p>
            <a:pPr algn="ctr"/>
            <a:endParaRPr lang="nb-NO" sz="3500" b="0" dirty="0">
              <a:effectLst>
                <a:outerShdw blurRad="50800" dist="50800" dir="5400000" algn="ctr" rotWithShape="0">
                  <a:srgbClr val="000000">
                    <a:alpha val="20000"/>
                  </a:srgbClr>
                </a:outerShdw>
              </a:effectLst>
            </a:endParaRPr>
          </a:p>
          <a:p>
            <a:pPr algn="ctr"/>
            <a:r>
              <a:rPr lang="nb-NO" sz="3200" b="0" dirty="0">
                <a:effectLst>
                  <a:outerShdw blurRad="50800" dist="50800" dir="5400000" algn="ctr" rotWithShape="0">
                    <a:srgbClr val="000000">
                      <a:alpha val="20000"/>
                    </a:srgbClr>
                  </a:outerShdw>
                </a:effectLst>
              </a:rPr>
              <a:t>Olje og eksport løfter utsiktene – lite påvirkning fra global uro så langt</a:t>
            </a:r>
          </a:p>
        </p:txBody>
      </p:sp>
      <p:pic>
        <p:nvPicPr>
          <p:cNvPr id="12" name="Bilde 11">
            <a:extLst>
              <a:ext uri="{FF2B5EF4-FFF2-40B4-BE49-F238E27FC236}">
                <a16:creationId xmlns:a16="http://schemas.microsoft.com/office/drawing/2014/main" id="{4F3DE791-E9A8-4DE4-B59B-11DFB873DB9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9108" y="5145396"/>
            <a:ext cx="4243622" cy="1578664"/>
          </a:xfrm>
          <a:prstGeom prst="rect">
            <a:avLst/>
          </a:prstGeom>
        </p:spPr>
      </p:pic>
      <p:sp>
        <p:nvSpPr>
          <p:cNvPr id="13" name="Plassholder for tekst 8">
            <a:extLst>
              <a:ext uri="{FF2B5EF4-FFF2-40B4-BE49-F238E27FC236}">
                <a16:creationId xmlns:a16="http://schemas.microsoft.com/office/drawing/2014/main" id="{99CFE774-9795-4A01-B1AD-065A9B0510A8}"/>
              </a:ext>
            </a:extLst>
          </p:cNvPr>
          <p:cNvSpPr txBox="1">
            <a:spLocks/>
          </p:cNvSpPr>
          <p:nvPr/>
        </p:nvSpPr>
        <p:spPr>
          <a:xfrm>
            <a:off x="10305271" y="6274661"/>
            <a:ext cx="1819052" cy="521939"/>
          </a:xfrm>
          <a:prstGeom prst="rect">
            <a:avLst/>
          </a:prstGeom>
          <a:blipFill dpi="0" rotWithShape="1">
            <a:blip r:embed="rId3"/>
            <a:srcRect/>
            <a:stretch>
              <a:fillRect/>
            </a:stretch>
          </a:blipFill>
        </p:spPr>
        <p:txBody>
          <a:bodyPr vert="horz" lIns="0" tIns="0" rIns="0" bIns="0" rtlCol="0" anchor="t" anchorCtr="0">
            <a:normAutofit/>
          </a:bodyPr>
          <a:lstStyle>
            <a:lvl1pPr marL="233784" indent="-233784" algn="l" defTabSz="456603" rtl="0" eaLnBrk="1" latinLnBrk="0" hangingPunct="1">
              <a:lnSpc>
                <a:spcPct val="100000"/>
              </a:lnSpc>
              <a:spcBef>
                <a:spcPts val="0"/>
              </a:spcBef>
              <a:buClrTx/>
              <a:buFont typeface="Arial" panose="020B0604020202020204" pitchFamily="34" charset="0"/>
              <a:buChar char="•"/>
              <a:defRPr sz="100" kern="1200">
                <a:solidFill>
                  <a:srgbClr val="000000"/>
                </a:solidFill>
                <a:latin typeface="+mn-lt"/>
                <a:ea typeface="+mn-ea"/>
                <a:cs typeface="+mn-cs"/>
              </a:defRPr>
            </a:lvl1pPr>
            <a:lvl2pPr marL="403645" indent="-107851" algn="l" defTabSz="456603" rtl="0" eaLnBrk="1" latinLnBrk="0" hangingPunct="1">
              <a:lnSpc>
                <a:spcPct val="100000"/>
              </a:lnSpc>
              <a:spcBef>
                <a:spcPts val="0"/>
              </a:spcBef>
              <a:buClrTx/>
              <a:buFont typeface="Calibri" panose="020F0502020204030204" pitchFamily="34" charset="0"/>
              <a:buChar char="‐"/>
              <a:defRPr sz="100" kern="1200">
                <a:solidFill>
                  <a:srgbClr val="000000"/>
                </a:solidFill>
                <a:latin typeface="+mn-lt"/>
                <a:ea typeface="+mn-ea"/>
                <a:cs typeface="+mn-cs"/>
              </a:defRPr>
            </a:lvl2pPr>
            <a:lvl3pPr marL="584454" indent="-107851" algn="l" defTabSz="456603" rtl="0" eaLnBrk="1" latinLnBrk="0" hangingPunct="1">
              <a:lnSpc>
                <a:spcPct val="100000"/>
              </a:lnSpc>
              <a:spcBef>
                <a:spcPts val="0"/>
              </a:spcBef>
              <a:buClrTx/>
              <a:buFont typeface="Calibri" panose="020F0502020204030204" pitchFamily="34" charset="0"/>
              <a:buChar char="‐"/>
              <a:defRPr sz="100" kern="1200">
                <a:solidFill>
                  <a:srgbClr val="000000"/>
                </a:solidFill>
                <a:latin typeface="+mn-lt"/>
                <a:ea typeface="+mn-ea"/>
                <a:cs typeface="+mn-cs"/>
              </a:defRPr>
            </a:lvl3pPr>
            <a:lvl4pPr marL="807290" indent="-107851" algn="l" defTabSz="456603" rtl="0" eaLnBrk="1" latinLnBrk="0" hangingPunct="1">
              <a:lnSpc>
                <a:spcPct val="100000"/>
              </a:lnSpc>
              <a:spcBef>
                <a:spcPts val="0"/>
              </a:spcBef>
              <a:buClrTx/>
              <a:buFont typeface="Calibri" panose="020F0502020204030204" pitchFamily="34" charset="0"/>
              <a:buChar char="‐"/>
              <a:defRPr sz="100" kern="1200">
                <a:solidFill>
                  <a:srgbClr val="000000"/>
                </a:solidFill>
                <a:latin typeface="+mn-lt"/>
                <a:ea typeface="+mn-ea"/>
                <a:cs typeface="+mn-cs"/>
              </a:defRPr>
            </a:lvl4pPr>
            <a:lvl5pPr marL="1030128" indent="-107851" algn="l" defTabSz="456603" rtl="0" eaLnBrk="1" latinLnBrk="0" hangingPunct="1">
              <a:lnSpc>
                <a:spcPct val="100000"/>
              </a:lnSpc>
              <a:spcBef>
                <a:spcPts val="0"/>
              </a:spcBef>
              <a:buClrTx/>
              <a:buFont typeface="Calibri" panose="020F0502020204030204" pitchFamily="34" charset="0"/>
              <a:buChar char="‐"/>
              <a:defRPr sz="100" kern="1200">
                <a:solidFill>
                  <a:srgbClr val="000000"/>
                </a:solidFill>
                <a:latin typeface="+mn-lt"/>
                <a:ea typeface="+mn-ea"/>
                <a:cs typeface="+mn-cs"/>
              </a:defRPr>
            </a:lvl5pPr>
            <a:lvl6pPr marL="1255656" indent="-114150" algn="l" defTabSz="456603" rtl="0" eaLnBrk="1" latinLnBrk="0" hangingPunct="1">
              <a:lnSpc>
                <a:spcPct val="90000"/>
              </a:lnSpc>
              <a:spcBef>
                <a:spcPts val="250"/>
              </a:spcBef>
              <a:buFont typeface="Arial" panose="020B0604020202020204" pitchFamily="34" charset="0"/>
              <a:buChar char="•"/>
              <a:defRPr sz="932" kern="1200">
                <a:solidFill>
                  <a:schemeClr val="tx1"/>
                </a:solidFill>
                <a:latin typeface="+mn-lt"/>
                <a:ea typeface="+mn-ea"/>
                <a:cs typeface="+mn-cs"/>
              </a:defRPr>
            </a:lvl6pPr>
            <a:lvl7pPr marL="1483958" indent="-114150" algn="l" defTabSz="456603" rtl="0" eaLnBrk="1" latinLnBrk="0" hangingPunct="1">
              <a:lnSpc>
                <a:spcPct val="90000"/>
              </a:lnSpc>
              <a:spcBef>
                <a:spcPts val="250"/>
              </a:spcBef>
              <a:buFont typeface="Arial" panose="020B0604020202020204" pitchFamily="34" charset="0"/>
              <a:buChar char="•"/>
              <a:defRPr sz="932" kern="1200">
                <a:solidFill>
                  <a:schemeClr val="tx1"/>
                </a:solidFill>
                <a:latin typeface="+mn-lt"/>
                <a:ea typeface="+mn-ea"/>
                <a:cs typeface="+mn-cs"/>
              </a:defRPr>
            </a:lvl7pPr>
            <a:lvl8pPr marL="1712256" indent="-114150" algn="l" defTabSz="456603" rtl="0" eaLnBrk="1" latinLnBrk="0" hangingPunct="1">
              <a:lnSpc>
                <a:spcPct val="90000"/>
              </a:lnSpc>
              <a:spcBef>
                <a:spcPts val="250"/>
              </a:spcBef>
              <a:buFont typeface="Arial" panose="020B0604020202020204" pitchFamily="34" charset="0"/>
              <a:buChar char="•"/>
              <a:defRPr sz="932" kern="1200">
                <a:solidFill>
                  <a:schemeClr val="tx1"/>
                </a:solidFill>
                <a:latin typeface="+mn-lt"/>
                <a:ea typeface="+mn-ea"/>
                <a:cs typeface="+mn-cs"/>
              </a:defRPr>
            </a:lvl8pPr>
            <a:lvl9pPr marL="1940558" indent="-114150" algn="l" defTabSz="456603" rtl="0" eaLnBrk="1" latinLnBrk="0" hangingPunct="1">
              <a:lnSpc>
                <a:spcPct val="90000"/>
              </a:lnSpc>
              <a:spcBef>
                <a:spcPts val="250"/>
              </a:spcBef>
              <a:buFont typeface="Arial" panose="020B0604020202020204" pitchFamily="34" charset="0"/>
              <a:buChar char="•"/>
              <a:defRPr sz="932" kern="1200">
                <a:solidFill>
                  <a:schemeClr val="tx1"/>
                </a:solidFill>
                <a:latin typeface="+mn-lt"/>
                <a:ea typeface="+mn-ea"/>
                <a:cs typeface="+mn-cs"/>
              </a:defRPr>
            </a:lvl9pPr>
          </a:lstStyle>
          <a:p>
            <a:endParaRPr lang="nb-NO" dirty="0"/>
          </a:p>
        </p:txBody>
      </p:sp>
      <p:sp>
        <p:nvSpPr>
          <p:cNvPr id="14" name="TekstSylinder 13">
            <a:extLst>
              <a:ext uri="{FF2B5EF4-FFF2-40B4-BE49-F238E27FC236}">
                <a16:creationId xmlns:a16="http://schemas.microsoft.com/office/drawing/2014/main" id="{730754E4-1963-40FA-9A57-7C593CE592E1}"/>
              </a:ext>
            </a:extLst>
          </p:cNvPr>
          <p:cNvSpPr txBox="1"/>
          <p:nvPr/>
        </p:nvSpPr>
        <p:spPr>
          <a:xfrm>
            <a:off x="1516025" y="6354728"/>
            <a:ext cx="1571626" cy="307777"/>
          </a:xfrm>
          <a:prstGeom prst="rect">
            <a:avLst/>
          </a:prstGeom>
          <a:solidFill>
            <a:srgbClr val="030102"/>
          </a:solidFill>
        </p:spPr>
        <p:txBody>
          <a:bodyPr wrap="square" rtlCol="0">
            <a:spAutoFit/>
          </a:bodyPr>
          <a:lstStyle/>
          <a:p>
            <a:r>
              <a:rPr lang="nb-NO" sz="1400" dirty="0">
                <a:solidFill>
                  <a:schemeClr val="bg1"/>
                </a:solidFill>
              </a:rPr>
              <a:t>JANUAR 2019</a:t>
            </a:r>
            <a:endParaRPr lang="en-US" sz="1400" dirty="0">
              <a:solidFill>
                <a:schemeClr val="bg1"/>
              </a:solidFill>
            </a:endParaRPr>
          </a:p>
        </p:txBody>
      </p:sp>
      <p:sp>
        <p:nvSpPr>
          <p:cNvPr id="15" name="TekstSylinder 14">
            <a:extLst>
              <a:ext uri="{FF2B5EF4-FFF2-40B4-BE49-F238E27FC236}">
                <a16:creationId xmlns:a16="http://schemas.microsoft.com/office/drawing/2014/main" id="{149F91C7-ACD5-4798-ACB0-16312CC237FB}"/>
              </a:ext>
            </a:extLst>
          </p:cNvPr>
          <p:cNvSpPr txBox="1"/>
          <p:nvPr/>
        </p:nvSpPr>
        <p:spPr>
          <a:xfrm>
            <a:off x="10752723" y="1853675"/>
            <a:ext cx="1371600" cy="2862322"/>
          </a:xfrm>
          <a:prstGeom prst="rect">
            <a:avLst/>
          </a:prstGeom>
          <a:solidFill>
            <a:schemeClr val="tx1">
              <a:lumMod val="40000"/>
              <a:lumOff val="60000"/>
            </a:schemeClr>
          </a:solidFill>
        </p:spPr>
        <p:txBody>
          <a:bodyPr wrap="square" rtlCol="0">
            <a:spAutoFit/>
          </a:bodyPr>
          <a:lstStyle/>
          <a:p>
            <a:r>
              <a:rPr lang="nb-NO" dirty="0">
                <a:solidFill>
                  <a:schemeClr val="bg1"/>
                </a:solidFill>
              </a:rPr>
              <a:t>Kommentar fra Kyrre: denne tekst og bilde synes jeg kan funke bra (en del andre varianter helt til slutt)</a:t>
            </a:r>
          </a:p>
        </p:txBody>
      </p:sp>
      <p:pic>
        <p:nvPicPr>
          <p:cNvPr id="5" name="Plassholder for bilde 4">
            <a:extLst>
              <a:ext uri="{FF2B5EF4-FFF2-40B4-BE49-F238E27FC236}">
                <a16:creationId xmlns:a16="http://schemas.microsoft.com/office/drawing/2014/main" id="{8CA82A17-C787-4B69-8A95-E337F91C6663}"/>
              </a:ext>
            </a:extLst>
          </p:cNvPr>
          <p:cNvPicPr>
            <a:picLocks noGrp="1" noChangeAspect="1"/>
          </p:cNvPicPr>
          <p:nvPr>
            <p:ph type="pic" sz="quarter" idx="13"/>
          </p:nvPr>
        </p:nvPicPr>
        <p:blipFill>
          <a:blip r:embed="rId4" cstate="print">
            <a:extLst>
              <a:ext uri="{28A0092B-C50C-407E-A947-70E740481C1C}">
                <a14:useLocalDpi xmlns:a14="http://schemas.microsoft.com/office/drawing/2010/main" val="0"/>
              </a:ext>
            </a:extLst>
          </a:blip>
          <a:srcRect t="7807" b="7807"/>
          <a:stretch>
            <a:fillRect/>
          </a:stretch>
        </p:blipFill>
        <p:spPr/>
      </p:pic>
      <p:sp>
        <p:nvSpPr>
          <p:cNvPr id="16" name="Rektangel 15">
            <a:extLst>
              <a:ext uri="{FF2B5EF4-FFF2-40B4-BE49-F238E27FC236}">
                <a16:creationId xmlns:a16="http://schemas.microsoft.com/office/drawing/2014/main" id="{610DC253-33E2-4027-BB51-70EC7979F44C}"/>
              </a:ext>
            </a:extLst>
          </p:cNvPr>
          <p:cNvSpPr/>
          <p:nvPr/>
        </p:nvSpPr>
        <p:spPr>
          <a:xfrm>
            <a:off x="1841167" y="2850500"/>
            <a:ext cx="8498388" cy="1199367"/>
          </a:xfrm>
          <a:prstGeom prst="rect">
            <a:avLst/>
          </a:prstGeom>
          <a:effectLst>
            <a:outerShdw blurRad="50800" dist="38100" dir="8100000" algn="tr" rotWithShape="0">
              <a:prstClr val="black">
                <a:alpha val="40000"/>
              </a:prstClr>
            </a:outerShdw>
          </a:effectLst>
        </p:spPr>
        <p:txBody>
          <a:bodyPr wrap="square" anchor="ctr">
            <a:spAutoFit/>
          </a:bodyPr>
          <a:lstStyle/>
          <a:p>
            <a:r>
              <a:rPr lang="nb-NO" sz="4796" b="1" dirty="0">
                <a:solidFill>
                  <a:schemeClr val="bg1"/>
                </a:solidFill>
                <a:latin typeface="+mj-lt"/>
              </a:rPr>
              <a:t>Fylkesvise utsikter</a:t>
            </a:r>
          </a:p>
          <a:p>
            <a:endParaRPr lang="nb-NO" sz="2398" b="1" dirty="0">
              <a:solidFill>
                <a:schemeClr val="bg1"/>
              </a:solidFill>
              <a:latin typeface="+mj-lt"/>
            </a:endParaRPr>
          </a:p>
        </p:txBody>
      </p:sp>
    </p:spTree>
    <p:extLst>
      <p:ext uri="{BB962C8B-B14F-4D97-AF65-F5344CB8AC3E}">
        <p14:creationId xmlns:p14="http://schemas.microsoft.com/office/powerpoint/2010/main" val="17511161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C76559A-8F0B-4440-8BF0-9555C927DF12}"/>
              </a:ext>
            </a:extLst>
          </p:cNvPr>
          <p:cNvSpPr>
            <a:spLocks noGrp="1"/>
          </p:cNvSpPr>
          <p:nvPr>
            <p:ph type="title"/>
          </p:nvPr>
        </p:nvSpPr>
        <p:spPr>
          <a:xfrm>
            <a:off x="838200" y="365125"/>
            <a:ext cx="10515600" cy="1325563"/>
          </a:xfrm>
        </p:spPr>
        <p:txBody>
          <a:bodyPr>
            <a:normAutofit/>
          </a:bodyPr>
          <a:lstStyle/>
          <a:p>
            <a:pPr algn="ctr"/>
            <a:r>
              <a:rPr lang="nb-NO" dirty="0"/>
              <a:t>Fra kraftig nedgang til nær nøytralt i fylkene</a:t>
            </a:r>
          </a:p>
        </p:txBody>
      </p:sp>
      <p:graphicFrame>
        <p:nvGraphicFramePr>
          <p:cNvPr id="11" name="Plassholder for innhold 10">
            <a:extLst>
              <a:ext uri="{FF2B5EF4-FFF2-40B4-BE49-F238E27FC236}">
                <a16:creationId xmlns:a16="http://schemas.microsoft.com/office/drawing/2014/main" id="{00000000-0008-0000-0400-000002000000}"/>
              </a:ext>
            </a:extLst>
          </p:cNvPr>
          <p:cNvGraphicFramePr>
            <a:graphicFrameLocks noGrp="1"/>
          </p:cNvGraphicFramePr>
          <p:nvPr>
            <p:ph idx="1"/>
            <p:extLst>
              <p:ext uri="{D42A27DB-BD31-4B8C-83A1-F6EECF244321}">
                <p14:modId xmlns:p14="http://schemas.microsoft.com/office/powerpoint/2010/main" val="3242897353"/>
              </p:ext>
            </p:extLst>
          </p:nvPr>
        </p:nvGraphicFramePr>
        <p:xfrm>
          <a:off x="838200" y="1690688"/>
          <a:ext cx="10898875" cy="504784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7425025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graphicEl>
                                              <a:chart seriesIdx="-3" categoryIdx="-3" bldStep="gridLegend"/>
                                            </p:graphicEl>
                                          </p:spTgt>
                                        </p:tgtEl>
                                        <p:attrNameLst>
                                          <p:attrName>style.visibility</p:attrName>
                                        </p:attrNameLst>
                                      </p:cBhvr>
                                      <p:to>
                                        <p:strVal val="visible"/>
                                      </p:to>
                                    </p:set>
                                    <p:animEffect transition="in" filter="fade">
                                      <p:cBhvr>
                                        <p:cTn id="7" dur="500"/>
                                        <p:tgtEl>
                                          <p:spTgt spid="11">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graphicEl>
                                              <a:chart seriesIdx="-4" categoryIdx="0" bldStep="category"/>
                                            </p:graphicEl>
                                          </p:spTgt>
                                        </p:tgtEl>
                                        <p:attrNameLst>
                                          <p:attrName>style.visibility</p:attrName>
                                        </p:attrNameLst>
                                      </p:cBhvr>
                                      <p:to>
                                        <p:strVal val="visible"/>
                                      </p:to>
                                    </p:set>
                                    <p:animEffect transition="in" filter="fade">
                                      <p:cBhvr>
                                        <p:cTn id="12" dur="500"/>
                                        <p:tgtEl>
                                          <p:spTgt spid="11">
                                            <p:graphicEl>
                                              <a:chart seriesIdx="-4" categoryIdx="0" bldStep="category"/>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1">
                                            <p:graphicEl>
                                              <a:chart seriesIdx="-4" categoryIdx="1" bldStep="category"/>
                                            </p:graphicEl>
                                          </p:spTgt>
                                        </p:tgtEl>
                                        <p:attrNameLst>
                                          <p:attrName>style.visibility</p:attrName>
                                        </p:attrNameLst>
                                      </p:cBhvr>
                                      <p:to>
                                        <p:strVal val="visible"/>
                                      </p:to>
                                    </p:set>
                                    <p:animEffect transition="in" filter="fade">
                                      <p:cBhvr>
                                        <p:cTn id="17" dur="500"/>
                                        <p:tgtEl>
                                          <p:spTgt spid="11">
                                            <p:graphicEl>
                                              <a:chart seriesIdx="-4" categoryIdx="1" bldStep="category"/>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1">
                                            <p:graphicEl>
                                              <a:chart seriesIdx="-4" categoryIdx="2" bldStep="category"/>
                                            </p:graphicEl>
                                          </p:spTgt>
                                        </p:tgtEl>
                                        <p:attrNameLst>
                                          <p:attrName>style.visibility</p:attrName>
                                        </p:attrNameLst>
                                      </p:cBhvr>
                                      <p:to>
                                        <p:strVal val="visible"/>
                                      </p:to>
                                    </p:set>
                                    <p:animEffect transition="in" filter="fade">
                                      <p:cBhvr>
                                        <p:cTn id="22" dur="500"/>
                                        <p:tgtEl>
                                          <p:spTgt spid="11">
                                            <p:graphicEl>
                                              <a:chart seriesIdx="-4" categoryIdx="2" bldStep="category"/>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1">
                                            <p:graphicEl>
                                              <a:chart seriesIdx="-4" categoryIdx="3" bldStep="category"/>
                                            </p:graphicEl>
                                          </p:spTgt>
                                        </p:tgtEl>
                                        <p:attrNameLst>
                                          <p:attrName>style.visibility</p:attrName>
                                        </p:attrNameLst>
                                      </p:cBhvr>
                                      <p:to>
                                        <p:strVal val="visible"/>
                                      </p:to>
                                    </p:set>
                                    <p:animEffect transition="in" filter="fade">
                                      <p:cBhvr>
                                        <p:cTn id="27" dur="500"/>
                                        <p:tgtEl>
                                          <p:spTgt spid="11">
                                            <p:graphicEl>
                                              <a:chart seriesIdx="-4" categoryIdx="3" bldStep="category"/>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1">
                                            <p:graphicEl>
                                              <a:chart seriesIdx="-4" categoryIdx="4" bldStep="category"/>
                                            </p:graphicEl>
                                          </p:spTgt>
                                        </p:tgtEl>
                                        <p:attrNameLst>
                                          <p:attrName>style.visibility</p:attrName>
                                        </p:attrNameLst>
                                      </p:cBhvr>
                                      <p:to>
                                        <p:strVal val="visible"/>
                                      </p:to>
                                    </p:set>
                                    <p:animEffect transition="in" filter="fade">
                                      <p:cBhvr>
                                        <p:cTn id="32" dur="500"/>
                                        <p:tgtEl>
                                          <p:spTgt spid="11">
                                            <p:graphicEl>
                                              <a:chart seriesIdx="-4" categoryIdx="4" bldStep="category"/>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1">
                                            <p:graphicEl>
                                              <a:chart seriesIdx="-4" categoryIdx="5" bldStep="category"/>
                                            </p:graphicEl>
                                          </p:spTgt>
                                        </p:tgtEl>
                                        <p:attrNameLst>
                                          <p:attrName>style.visibility</p:attrName>
                                        </p:attrNameLst>
                                      </p:cBhvr>
                                      <p:to>
                                        <p:strVal val="visible"/>
                                      </p:to>
                                    </p:set>
                                    <p:animEffect transition="in" filter="fade">
                                      <p:cBhvr>
                                        <p:cTn id="37" dur="500"/>
                                        <p:tgtEl>
                                          <p:spTgt spid="11">
                                            <p:graphicEl>
                                              <a:chart seriesIdx="-4" categoryIdx="5" bldStep="category"/>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1">
                                            <p:graphicEl>
                                              <a:chart seriesIdx="-4" categoryIdx="6" bldStep="category"/>
                                            </p:graphicEl>
                                          </p:spTgt>
                                        </p:tgtEl>
                                        <p:attrNameLst>
                                          <p:attrName>style.visibility</p:attrName>
                                        </p:attrNameLst>
                                      </p:cBhvr>
                                      <p:to>
                                        <p:strVal val="visible"/>
                                      </p:to>
                                    </p:set>
                                    <p:animEffect transition="in" filter="fade">
                                      <p:cBhvr>
                                        <p:cTn id="42" dur="500"/>
                                        <p:tgtEl>
                                          <p:spTgt spid="11">
                                            <p:graphicEl>
                                              <a:chart seriesIdx="-4" categoryIdx="6" bldStep="category"/>
                                            </p:graphic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1">
                                            <p:graphicEl>
                                              <a:chart seriesIdx="-4" categoryIdx="7" bldStep="category"/>
                                            </p:graphicEl>
                                          </p:spTgt>
                                        </p:tgtEl>
                                        <p:attrNameLst>
                                          <p:attrName>style.visibility</p:attrName>
                                        </p:attrNameLst>
                                      </p:cBhvr>
                                      <p:to>
                                        <p:strVal val="visible"/>
                                      </p:to>
                                    </p:set>
                                    <p:animEffect transition="in" filter="fade">
                                      <p:cBhvr>
                                        <p:cTn id="47" dur="500"/>
                                        <p:tgtEl>
                                          <p:spTgt spid="11">
                                            <p:graphicEl>
                                              <a:chart seriesIdx="-4" categoryIdx="7" bldStep="category"/>
                                            </p:graphic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11">
                                            <p:graphicEl>
                                              <a:chart seriesIdx="-4" categoryIdx="8" bldStep="category"/>
                                            </p:graphicEl>
                                          </p:spTgt>
                                        </p:tgtEl>
                                        <p:attrNameLst>
                                          <p:attrName>style.visibility</p:attrName>
                                        </p:attrNameLst>
                                      </p:cBhvr>
                                      <p:to>
                                        <p:strVal val="visible"/>
                                      </p:to>
                                    </p:set>
                                    <p:animEffect transition="in" filter="fade">
                                      <p:cBhvr>
                                        <p:cTn id="52" dur="500"/>
                                        <p:tgtEl>
                                          <p:spTgt spid="11">
                                            <p:graphicEl>
                                              <a:chart seriesIdx="-4" categoryIdx="8" bldStep="category"/>
                                            </p:graphic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11">
                                            <p:graphicEl>
                                              <a:chart seriesIdx="-4" categoryIdx="9" bldStep="category"/>
                                            </p:graphicEl>
                                          </p:spTgt>
                                        </p:tgtEl>
                                        <p:attrNameLst>
                                          <p:attrName>style.visibility</p:attrName>
                                        </p:attrNameLst>
                                      </p:cBhvr>
                                      <p:to>
                                        <p:strVal val="visible"/>
                                      </p:to>
                                    </p:set>
                                    <p:animEffect transition="in" filter="fade">
                                      <p:cBhvr>
                                        <p:cTn id="57" dur="500"/>
                                        <p:tgtEl>
                                          <p:spTgt spid="11">
                                            <p:graphicEl>
                                              <a:chart seriesIdx="-4" categoryIdx="9" bldStep="category"/>
                                            </p:graphic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11">
                                            <p:graphicEl>
                                              <a:chart seriesIdx="-4" categoryIdx="10" bldStep="category"/>
                                            </p:graphicEl>
                                          </p:spTgt>
                                        </p:tgtEl>
                                        <p:attrNameLst>
                                          <p:attrName>style.visibility</p:attrName>
                                        </p:attrNameLst>
                                      </p:cBhvr>
                                      <p:to>
                                        <p:strVal val="visible"/>
                                      </p:to>
                                    </p:set>
                                    <p:animEffect transition="in" filter="fade">
                                      <p:cBhvr>
                                        <p:cTn id="62" dur="500"/>
                                        <p:tgtEl>
                                          <p:spTgt spid="11">
                                            <p:graphicEl>
                                              <a:chart seriesIdx="-4" categoryIdx="10" bldStep="category"/>
                                            </p:graphic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11">
                                            <p:graphicEl>
                                              <a:chart seriesIdx="-4" categoryIdx="11" bldStep="category"/>
                                            </p:graphicEl>
                                          </p:spTgt>
                                        </p:tgtEl>
                                        <p:attrNameLst>
                                          <p:attrName>style.visibility</p:attrName>
                                        </p:attrNameLst>
                                      </p:cBhvr>
                                      <p:to>
                                        <p:strVal val="visible"/>
                                      </p:to>
                                    </p:set>
                                    <p:animEffect transition="in" filter="fade">
                                      <p:cBhvr>
                                        <p:cTn id="67" dur="500"/>
                                        <p:tgtEl>
                                          <p:spTgt spid="11">
                                            <p:graphicEl>
                                              <a:chart seriesIdx="-4" categoryIdx="11" bldStep="category"/>
                                            </p:graphicEl>
                                          </p:spTgt>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11">
                                            <p:graphicEl>
                                              <a:chart seriesIdx="-4" categoryIdx="12" bldStep="category"/>
                                            </p:graphicEl>
                                          </p:spTgt>
                                        </p:tgtEl>
                                        <p:attrNameLst>
                                          <p:attrName>style.visibility</p:attrName>
                                        </p:attrNameLst>
                                      </p:cBhvr>
                                      <p:to>
                                        <p:strVal val="visible"/>
                                      </p:to>
                                    </p:set>
                                    <p:animEffect transition="in" filter="fade">
                                      <p:cBhvr>
                                        <p:cTn id="72" dur="500"/>
                                        <p:tgtEl>
                                          <p:spTgt spid="11">
                                            <p:graphicEl>
                                              <a:chart seriesIdx="-4" categoryIdx="12" bldStep="category"/>
                                            </p:graphicEl>
                                          </p:spTgt>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11">
                                            <p:graphicEl>
                                              <a:chart seriesIdx="-4" categoryIdx="13" bldStep="category"/>
                                            </p:graphicEl>
                                          </p:spTgt>
                                        </p:tgtEl>
                                        <p:attrNameLst>
                                          <p:attrName>style.visibility</p:attrName>
                                        </p:attrNameLst>
                                      </p:cBhvr>
                                      <p:to>
                                        <p:strVal val="visible"/>
                                      </p:to>
                                    </p:set>
                                    <p:animEffect transition="in" filter="fade">
                                      <p:cBhvr>
                                        <p:cTn id="77" dur="500"/>
                                        <p:tgtEl>
                                          <p:spTgt spid="11">
                                            <p:graphicEl>
                                              <a:chart seriesIdx="-4" categoryIdx="13" bldStep="category"/>
                                            </p:graphicEl>
                                          </p:spTgt>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grpId="0" nodeType="clickEffect">
                                  <p:stCondLst>
                                    <p:cond delay="0"/>
                                  </p:stCondLst>
                                  <p:childTnLst>
                                    <p:set>
                                      <p:cBhvr>
                                        <p:cTn id="81" dur="1" fill="hold">
                                          <p:stCondLst>
                                            <p:cond delay="0"/>
                                          </p:stCondLst>
                                        </p:cTn>
                                        <p:tgtEl>
                                          <p:spTgt spid="11">
                                            <p:graphicEl>
                                              <a:chart seriesIdx="-4" categoryIdx="14" bldStep="category"/>
                                            </p:graphicEl>
                                          </p:spTgt>
                                        </p:tgtEl>
                                        <p:attrNameLst>
                                          <p:attrName>style.visibility</p:attrName>
                                        </p:attrNameLst>
                                      </p:cBhvr>
                                      <p:to>
                                        <p:strVal val="visible"/>
                                      </p:to>
                                    </p:set>
                                    <p:animEffect transition="in" filter="fade">
                                      <p:cBhvr>
                                        <p:cTn id="82" dur="500"/>
                                        <p:tgtEl>
                                          <p:spTgt spid="11">
                                            <p:graphicEl>
                                              <a:chart seriesIdx="-4" categoryIdx="14" bldStep="category"/>
                                            </p:graphicEl>
                                          </p:spTgt>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grpId="0" nodeType="clickEffect">
                                  <p:stCondLst>
                                    <p:cond delay="0"/>
                                  </p:stCondLst>
                                  <p:childTnLst>
                                    <p:set>
                                      <p:cBhvr>
                                        <p:cTn id="86" dur="1" fill="hold">
                                          <p:stCondLst>
                                            <p:cond delay="0"/>
                                          </p:stCondLst>
                                        </p:cTn>
                                        <p:tgtEl>
                                          <p:spTgt spid="11">
                                            <p:graphicEl>
                                              <a:chart seriesIdx="-4" categoryIdx="15" bldStep="category"/>
                                            </p:graphicEl>
                                          </p:spTgt>
                                        </p:tgtEl>
                                        <p:attrNameLst>
                                          <p:attrName>style.visibility</p:attrName>
                                        </p:attrNameLst>
                                      </p:cBhvr>
                                      <p:to>
                                        <p:strVal val="visible"/>
                                      </p:to>
                                    </p:set>
                                    <p:animEffect transition="in" filter="fade">
                                      <p:cBhvr>
                                        <p:cTn id="87" dur="500"/>
                                        <p:tgtEl>
                                          <p:spTgt spid="11">
                                            <p:graphicEl>
                                              <a:chart seriesIdx="-4" categoryIdx="15" bldStep="category"/>
                                            </p:graphicEl>
                                          </p:spTgt>
                                        </p:tgtEl>
                                      </p:cBhvr>
                                    </p:animEffect>
                                  </p:childTnLst>
                                </p:cTn>
                              </p:par>
                            </p:childTnLst>
                          </p:cTn>
                        </p:par>
                      </p:childTnLst>
                    </p:cTn>
                  </p:par>
                  <p:par>
                    <p:cTn id="88" fill="hold">
                      <p:stCondLst>
                        <p:cond delay="indefinite"/>
                      </p:stCondLst>
                      <p:childTnLst>
                        <p:par>
                          <p:cTn id="89" fill="hold">
                            <p:stCondLst>
                              <p:cond delay="0"/>
                            </p:stCondLst>
                            <p:childTnLst>
                              <p:par>
                                <p:cTn id="90" presetID="10" presetClass="entr" presetSubtype="0" fill="hold" grpId="0" nodeType="clickEffect">
                                  <p:stCondLst>
                                    <p:cond delay="0"/>
                                  </p:stCondLst>
                                  <p:childTnLst>
                                    <p:set>
                                      <p:cBhvr>
                                        <p:cTn id="91" dur="1" fill="hold">
                                          <p:stCondLst>
                                            <p:cond delay="0"/>
                                          </p:stCondLst>
                                        </p:cTn>
                                        <p:tgtEl>
                                          <p:spTgt spid="11">
                                            <p:graphicEl>
                                              <a:chart seriesIdx="-4" categoryIdx="16" bldStep="category"/>
                                            </p:graphicEl>
                                          </p:spTgt>
                                        </p:tgtEl>
                                        <p:attrNameLst>
                                          <p:attrName>style.visibility</p:attrName>
                                        </p:attrNameLst>
                                      </p:cBhvr>
                                      <p:to>
                                        <p:strVal val="visible"/>
                                      </p:to>
                                    </p:set>
                                    <p:animEffect transition="in" filter="fade">
                                      <p:cBhvr>
                                        <p:cTn id="92" dur="500"/>
                                        <p:tgtEl>
                                          <p:spTgt spid="11">
                                            <p:graphicEl>
                                              <a:chart seriesIdx="-4" categoryIdx="16" bldStep="category"/>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1" grpId="0">
        <p:bldSub>
          <a:bldChart bld="category"/>
        </p:bldSub>
      </p:bldGraphic>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8FD4E7B-E998-480B-AB9B-DA936DFF8E51}"/>
              </a:ext>
            </a:extLst>
          </p:cNvPr>
          <p:cNvSpPr>
            <a:spLocks noGrp="1"/>
          </p:cNvSpPr>
          <p:nvPr>
            <p:ph type="title"/>
          </p:nvPr>
        </p:nvSpPr>
        <p:spPr/>
        <p:txBody>
          <a:bodyPr/>
          <a:lstStyle/>
          <a:p>
            <a:r>
              <a:rPr lang="nb-NO" dirty="0"/>
              <a:t>Fylkesvise forskjeller i delindeksene</a:t>
            </a:r>
          </a:p>
        </p:txBody>
      </p:sp>
      <p:graphicFrame>
        <p:nvGraphicFramePr>
          <p:cNvPr id="6" name="Plassholder for innhold 5">
            <a:extLst>
              <a:ext uri="{FF2B5EF4-FFF2-40B4-BE49-F238E27FC236}">
                <a16:creationId xmlns:a16="http://schemas.microsoft.com/office/drawing/2014/main" id="{D9F221C6-AA56-460F-9C4D-2609EEDF56D5}"/>
              </a:ext>
            </a:extLst>
          </p:cNvPr>
          <p:cNvGraphicFramePr>
            <a:graphicFrameLocks noGrp="1"/>
          </p:cNvGraphicFramePr>
          <p:nvPr>
            <p:ph idx="1"/>
            <p:extLst>
              <p:ext uri="{D42A27DB-BD31-4B8C-83A1-F6EECF244321}">
                <p14:modId xmlns:p14="http://schemas.microsoft.com/office/powerpoint/2010/main" val="3700149716"/>
              </p:ext>
            </p:extLst>
          </p:nvPr>
        </p:nvGraphicFramePr>
        <p:xfrm>
          <a:off x="682388" y="1690688"/>
          <a:ext cx="10671412" cy="501036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3183767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graphicEl>
                                              <a:chart seriesIdx="-3" categoryIdx="-3" bldStep="gridLegend"/>
                                            </p:graphicEl>
                                          </p:spTgt>
                                        </p:tgtEl>
                                        <p:attrNameLst>
                                          <p:attrName>style.visibility</p:attrName>
                                        </p:attrNameLst>
                                      </p:cBhvr>
                                      <p:to>
                                        <p:strVal val="visible"/>
                                      </p:to>
                                    </p:set>
                                    <p:animEffect transition="in" filter="fade">
                                      <p:cBhvr>
                                        <p:cTn id="7" dur="500"/>
                                        <p:tgtEl>
                                          <p:spTgt spid="6">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graphicEl>
                                              <a:chart seriesIdx="-4" categoryIdx="0" bldStep="category"/>
                                            </p:graphicEl>
                                          </p:spTgt>
                                        </p:tgtEl>
                                        <p:attrNameLst>
                                          <p:attrName>style.visibility</p:attrName>
                                        </p:attrNameLst>
                                      </p:cBhvr>
                                      <p:to>
                                        <p:strVal val="visible"/>
                                      </p:to>
                                    </p:set>
                                    <p:animEffect transition="in" filter="fade">
                                      <p:cBhvr>
                                        <p:cTn id="12" dur="500"/>
                                        <p:tgtEl>
                                          <p:spTgt spid="6">
                                            <p:graphicEl>
                                              <a:chart seriesIdx="-4" categoryIdx="0" bldStep="category"/>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graphicEl>
                                              <a:chart seriesIdx="-4" categoryIdx="1" bldStep="category"/>
                                            </p:graphicEl>
                                          </p:spTgt>
                                        </p:tgtEl>
                                        <p:attrNameLst>
                                          <p:attrName>style.visibility</p:attrName>
                                        </p:attrNameLst>
                                      </p:cBhvr>
                                      <p:to>
                                        <p:strVal val="visible"/>
                                      </p:to>
                                    </p:set>
                                    <p:animEffect transition="in" filter="fade">
                                      <p:cBhvr>
                                        <p:cTn id="17" dur="500"/>
                                        <p:tgtEl>
                                          <p:spTgt spid="6">
                                            <p:graphicEl>
                                              <a:chart seriesIdx="-4" categoryIdx="1" bldStep="category"/>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graphicEl>
                                              <a:chart seriesIdx="-4" categoryIdx="2" bldStep="category"/>
                                            </p:graphicEl>
                                          </p:spTgt>
                                        </p:tgtEl>
                                        <p:attrNameLst>
                                          <p:attrName>style.visibility</p:attrName>
                                        </p:attrNameLst>
                                      </p:cBhvr>
                                      <p:to>
                                        <p:strVal val="visible"/>
                                      </p:to>
                                    </p:set>
                                    <p:animEffect transition="in" filter="fade">
                                      <p:cBhvr>
                                        <p:cTn id="22" dur="500"/>
                                        <p:tgtEl>
                                          <p:spTgt spid="6">
                                            <p:graphicEl>
                                              <a:chart seriesIdx="-4" categoryIdx="2" bldStep="category"/>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6">
                                            <p:graphicEl>
                                              <a:chart seriesIdx="-4" categoryIdx="3" bldStep="category"/>
                                            </p:graphicEl>
                                          </p:spTgt>
                                        </p:tgtEl>
                                        <p:attrNameLst>
                                          <p:attrName>style.visibility</p:attrName>
                                        </p:attrNameLst>
                                      </p:cBhvr>
                                      <p:to>
                                        <p:strVal val="visible"/>
                                      </p:to>
                                    </p:set>
                                    <p:animEffect transition="in" filter="fade">
                                      <p:cBhvr>
                                        <p:cTn id="27" dur="500"/>
                                        <p:tgtEl>
                                          <p:spTgt spid="6">
                                            <p:graphicEl>
                                              <a:chart seriesIdx="-4" categoryIdx="3" bldStep="category"/>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6">
                                            <p:graphicEl>
                                              <a:chart seriesIdx="-4" categoryIdx="4" bldStep="category"/>
                                            </p:graphicEl>
                                          </p:spTgt>
                                        </p:tgtEl>
                                        <p:attrNameLst>
                                          <p:attrName>style.visibility</p:attrName>
                                        </p:attrNameLst>
                                      </p:cBhvr>
                                      <p:to>
                                        <p:strVal val="visible"/>
                                      </p:to>
                                    </p:set>
                                    <p:animEffect transition="in" filter="fade">
                                      <p:cBhvr>
                                        <p:cTn id="32" dur="500"/>
                                        <p:tgtEl>
                                          <p:spTgt spid="6">
                                            <p:graphicEl>
                                              <a:chart seriesIdx="-4" categoryIdx="4" bldStep="category"/>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6">
                                            <p:graphicEl>
                                              <a:chart seriesIdx="-4" categoryIdx="5" bldStep="category"/>
                                            </p:graphicEl>
                                          </p:spTgt>
                                        </p:tgtEl>
                                        <p:attrNameLst>
                                          <p:attrName>style.visibility</p:attrName>
                                        </p:attrNameLst>
                                      </p:cBhvr>
                                      <p:to>
                                        <p:strVal val="visible"/>
                                      </p:to>
                                    </p:set>
                                    <p:animEffect transition="in" filter="fade">
                                      <p:cBhvr>
                                        <p:cTn id="37" dur="500"/>
                                        <p:tgtEl>
                                          <p:spTgt spid="6">
                                            <p:graphicEl>
                                              <a:chart seriesIdx="-4" categoryIdx="5" bldStep="category"/>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Sub>
          <a:bldChart bld="category"/>
        </p:bldSub>
      </p:bldGraphic>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tel 4">
            <a:extLst>
              <a:ext uri="{FF2B5EF4-FFF2-40B4-BE49-F238E27FC236}">
                <a16:creationId xmlns:a16="http://schemas.microsoft.com/office/drawing/2014/main" id="{01A61C82-9EE3-4BF9-911D-D1CD16802E3A}"/>
              </a:ext>
            </a:extLst>
          </p:cNvPr>
          <p:cNvSpPr txBox="1">
            <a:spLocks/>
          </p:cNvSpPr>
          <p:nvPr/>
        </p:nvSpPr>
        <p:spPr>
          <a:xfrm>
            <a:off x="-32510" y="786841"/>
            <a:ext cx="12224510" cy="1078163"/>
          </a:xfrm>
          <a:prstGeom prst="rect">
            <a:avLst/>
          </a:prstGeom>
          <a:effectLst/>
        </p:spPr>
        <p:txBody>
          <a:bodyPr vert="horz" wrap="square" lIns="0" tIns="0" rIns="0" bIns="0" rtlCol="0" anchor="t" anchorCtr="0">
            <a:normAutofit fontScale="92500" lnSpcReduction="20000"/>
          </a:bodyPr>
          <a:lstStyle>
            <a:lvl1pPr algn="l" defTabSz="342769" rtl="0" eaLnBrk="1" latinLnBrk="0" hangingPunct="1">
              <a:lnSpc>
                <a:spcPct val="80000"/>
              </a:lnSpc>
              <a:spcBef>
                <a:spcPct val="0"/>
              </a:spcBef>
              <a:buNone/>
              <a:defRPr sz="4700" b="1" kern="1200">
                <a:solidFill>
                  <a:schemeClr val="bg1"/>
                </a:solidFill>
                <a:latin typeface="+mj-lt"/>
                <a:ea typeface="+mj-ea"/>
                <a:cs typeface="+mj-cs"/>
              </a:defRPr>
            </a:lvl1pPr>
          </a:lstStyle>
          <a:p>
            <a:pPr algn="ctr"/>
            <a:r>
              <a:rPr lang="nb-NO" sz="4200" dirty="0">
                <a:effectLst>
                  <a:outerShdw blurRad="50800" dist="50800" dir="5400000" algn="ctr" rotWithShape="0">
                    <a:srgbClr val="000000">
                      <a:alpha val="20000"/>
                    </a:srgbClr>
                  </a:outerShdw>
                </a:effectLst>
              </a:rPr>
              <a:t>Overraskende mange venter bedre lønnsomhet</a:t>
            </a:r>
          </a:p>
          <a:p>
            <a:pPr algn="ctr"/>
            <a:endParaRPr lang="nb-NO" sz="3500" b="0" dirty="0">
              <a:effectLst>
                <a:outerShdw blurRad="50800" dist="50800" dir="5400000" algn="ctr" rotWithShape="0">
                  <a:srgbClr val="000000">
                    <a:alpha val="20000"/>
                  </a:srgbClr>
                </a:outerShdw>
              </a:effectLst>
            </a:endParaRPr>
          </a:p>
          <a:p>
            <a:pPr algn="ctr"/>
            <a:r>
              <a:rPr lang="nb-NO" sz="3200" b="0" dirty="0">
                <a:effectLst>
                  <a:outerShdw blurRad="50800" dist="50800" dir="5400000" algn="ctr" rotWithShape="0">
                    <a:srgbClr val="000000">
                      <a:alpha val="20000"/>
                    </a:srgbClr>
                  </a:outerShdw>
                </a:effectLst>
              </a:rPr>
              <a:t>Olje og eksport løfter utsiktene – lite påvirkning fra global uro så langt</a:t>
            </a:r>
          </a:p>
        </p:txBody>
      </p:sp>
      <p:pic>
        <p:nvPicPr>
          <p:cNvPr id="7" name="Bilde 6">
            <a:extLst>
              <a:ext uri="{FF2B5EF4-FFF2-40B4-BE49-F238E27FC236}">
                <a16:creationId xmlns:a16="http://schemas.microsoft.com/office/drawing/2014/main" id="{BC49E213-DF5B-4242-9759-1D80DF52B4F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6708" y="4992996"/>
            <a:ext cx="4243622" cy="1578664"/>
          </a:xfrm>
          <a:prstGeom prst="rect">
            <a:avLst/>
          </a:prstGeom>
        </p:spPr>
      </p:pic>
      <p:sp>
        <p:nvSpPr>
          <p:cNvPr id="9" name="Plassholder for tekst 8">
            <a:extLst>
              <a:ext uri="{FF2B5EF4-FFF2-40B4-BE49-F238E27FC236}">
                <a16:creationId xmlns:a16="http://schemas.microsoft.com/office/drawing/2014/main" id="{84DBD4DD-87F6-46EF-AC72-9889C99A9C3A}"/>
              </a:ext>
            </a:extLst>
          </p:cNvPr>
          <p:cNvSpPr txBox="1">
            <a:spLocks/>
          </p:cNvSpPr>
          <p:nvPr/>
        </p:nvSpPr>
        <p:spPr>
          <a:xfrm>
            <a:off x="10152871" y="6122261"/>
            <a:ext cx="1819052" cy="521939"/>
          </a:xfrm>
          <a:prstGeom prst="rect">
            <a:avLst/>
          </a:prstGeom>
          <a:blipFill dpi="0" rotWithShape="1">
            <a:blip r:embed="rId3"/>
            <a:srcRect/>
            <a:stretch>
              <a:fillRect/>
            </a:stretch>
          </a:blipFill>
        </p:spPr>
        <p:txBody>
          <a:bodyPr vert="horz" lIns="0" tIns="0" rIns="0" bIns="0" rtlCol="0" anchor="t" anchorCtr="0">
            <a:normAutofit/>
          </a:bodyPr>
          <a:lstStyle>
            <a:lvl1pPr marL="233784" indent="-233784" algn="l" defTabSz="456603" rtl="0" eaLnBrk="1" latinLnBrk="0" hangingPunct="1">
              <a:lnSpc>
                <a:spcPct val="100000"/>
              </a:lnSpc>
              <a:spcBef>
                <a:spcPts val="0"/>
              </a:spcBef>
              <a:buClrTx/>
              <a:buFont typeface="Arial" panose="020B0604020202020204" pitchFamily="34" charset="0"/>
              <a:buChar char="•"/>
              <a:defRPr sz="100" kern="1200">
                <a:solidFill>
                  <a:srgbClr val="000000"/>
                </a:solidFill>
                <a:latin typeface="+mn-lt"/>
                <a:ea typeface="+mn-ea"/>
                <a:cs typeface="+mn-cs"/>
              </a:defRPr>
            </a:lvl1pPr>
            <a:lvl2pPr marL="403645" indent="-107851" algn="l" defTabSz="456603" rtl="0" eaLnBrk="1" latinLnBrk="0" hangingPunct="1">
              <a:lnSpc>
                <a:spcPct val="100000"/>
              </a:lnSpc>
              <a:spcBef>
                <a:spcPts val="0"/>
              </a:spcBef>
              <a:buClrTx/>
              <a:buFont typeface="Calibri" panose="020F0502020204030204" pitchFamily="34" charset="0"/>
              <a:buChar char="‐"/>
              <a:defRPr sz="100" kern="1200">
                <a:solidFill>
                  <a:srgbClr val="000000"/>
                </a:solidFill>
                <a:latin typeface="+mn-lt"/>
                <a:ea typeface="+mn-ea"/>
                <a:cs typeface="+mn-cs"/>
              </a:defRPr>
            </a:lvl2pPr>
            <a:lvl3pPr marL="584454" indent="-107851" algn="l" defTabSz="456603" rtl="0" eaLnBrk="1" latinLnBrk="0" hangingPunct="1">
              <a:lnSpc>
                <a:spcPct val="100000"/>
              </a:lnSpc>
              <a:spcBef>
                <a:spcPts val="0"/>
              </a:spcBef>
              <a:buClrTx/>
              <a:buFont typeface="Calibri" panose="020F0502020204030204" pitchFamily="34" charset="0"/>
              <a:buChar char="‐"/>
              <a:defRPr sz="100" kern="1200">
                <a:solidFill>
                  <a:srgbClr val="000000"/>
                </a:solidFill>
                <a:latin typeface="+mn-lt"/>
                <a:ea typeface="+mn-ea"/>
                <a:cs typeface="+mn-cs"/>
              </a:defRPr>
            </a:lvl3pPr>
            <a:lvl4pPr marL="807290" indent="-107851" algn="l" defTabSz="456603" rtl="0" eaLnBrk="1" latinLnBrk="0" hangingPunct="1">
              <a:lnSpc>
                <a:spcPct val="100000"/>
              </a:lnSpc>
              <a:spcBef>
                <a:spcPts val="0"/>
              </a:spcBef>
              <a:buClrTx/>
              <a:buFont typeface="Calibri" panose="020F0502020204030204" pitchFamily="34" charset="0"/>
              <a:buChar char="‐"/>
              <a:defRPr sz="100" kern="1200">
                <a:solidFill>
                  <a:srgbClr val="000000"/>
                </a:solidFill>
                <a:latin typeface="+mn-lt"/>
                <a:ea typeface="+mn-ea"/>
                <a:cs typeface="+mn-cs"/>
              </a:defRPr>
            </a:lvl4pPr>
            <a:lvl5pPr marL="1030128" indent="-107851" algn="l" defTabSz="456603" rtl="0" eaLnBrk="1" latinLnBrk="0" hangingPunct="1">
              <a:lnSpc>
                <a:spcPct val="100000"/>
              </a:lnSpc>
              <a:spcBef>
                <a:spcPts val="0"/>
              </a:spcBef>
              <a:buClrTx/>
              <a:buFont typeface="Calibri" panose="020F0502020204030204" pitchFamily="34" charset="0"/>
              <a:buChar char="‐"/>
              <a:defRPr sz="100" kern="1200">
                <a:solidFill>
                  <a:srgbClr val="000000"/>
                </a:solidFill>
                <a:latin typeface="+mn-lt"/>
                <a:ea typeface="+mn-ea"/>
                <a:cs typeface="+mn-cs"/>
              </a:defRPr>
            </a:lvl5pPr>
            <a:lvl6pPr marL="1255656" indent="-114150" algn="l" defTabSz="456603" rtl="0" eaLnBrk="1" latinLnBrk="0" hangingPunct="1">
              <a:lnSpc>
                <a:spcPct val="90000"/>
              </a:lnSpc>
              <a:spcBef>
                <a:spcPts val="250"/>
              </a:spcBef>
              <a:buFont typeface="Arial" panose="020B0604020202020204" pitchFamily="34" charset="0"/>
              <a:buChar char="•"/>
              <a:defRPr sz="932" kern="1200">
                <a:solidFill>
                  <a:schemeClr val="tx1"/>
                </a:solidFill>
                <a:latin typeface="+mn-lt"/>
                <a:ea typeface="+mn-ea"/>
                <a:cs typeface="+mn-cs"/>
              </a:defRPr>
            </a:lvl6pPr>
            <a:lvl7pPr marL="1483958" indent="-114150" algn="l" defTabSz="456603" rtl="0" eaLnBrk="1" latinLnBrk="0" hangingPunct="1">
              <a:lnSpc>
                <a:spcPct val="90000"/>
              </a:lnSpc>
              <a:spcBef>
                <a:spcPts val="250"/>
              </a:spcBef>
              <a:buFont typeface="Arial" panose="020B0604020202020204" pitchFamily="34" charset="0"/>
              <a:buChar char="•"/>
              <a:defRPr sz="932" kern="1200">
                <a:solidFill>
                  <a:schemeClr val="tx1"/>
                </a:solidFill>
                <a:latin typeface="+mn-lt"/>
                <a:ea typeface="+mn-ea"/>
                <a:cs typeface="+mn-cs"/>
              </a:defRPr>
            </a:lvl7pPr>
            <a:lvl8pPr marL="1712256" indent="-114150" algn="l" defTabSz="456603" rtl="0" eaLnBrk="1" latinLnBrk="0" hangingPunct="1">
              <a:lnSpc>
                <a:spcPct val="90000"/>
              </a:lnSpc>
              <a:spcBef>
                <a:spcPts val="250"/>
              </a:spcBef>
              <a:buFont typeface="Arial" panose="020B0604020202020204" pitchFamily="34" charset="0"/>
              <a:buChar char="•"/>
              <a:defRPr sz="932" kern="1200">
                <a:solidFill>
                  <a:schemeClr val="tx1"/>
                </a:solidFill>
                <a:latin typeface="+mn-lt"/>
                <a:ea typeface="+mn-ea"/>
                <a:cs typeface="+mn-cs"/>
              </a:defRPr>
            </a:lvl8pPr>
            <a:lvl9pPr marL="1940558" indent="-114150" algn="l" defTabSz="456603" rtl="0" eaLnBrk="1" latinLnBrk="0" hangingPunct="1">
              <a:lnSpc>
                <a:spcPct val="90000"/>
              </a:lnSpc>
              <a:spcBef>
                <a:spcPts val="250"/>
              </a:spcBef>
              <a:buFont typeface="Arial" panose="020B0604020202020204" pitchFamily="34" charset="0"/>
              <a:buChar char="•"/>
              <a:defRPr sz="932" kern="1200">
                <a:solidFill>
                  <a:schemeClr val="tx1"/>
                </a:solidFill>
                <a:latin typeface="+mn-lt"/>
                <a:ea typeface="+mn-ea"/>
                <a:cs typeface="+mn-cs"/>
              </a:defRPr>
            </a:lvl9pPr>
          </a:lstStyle>
          <a:p>
            <a:endParaRPr lang="nb-NO" dirty="0"/>
          </a:p>
        </p:txBody>
      </p:sp>
      <p:sp>
        <p:nvSpPr>
          <p:cNvPr id="10" name="TekstSylinder 9">
            <a:extLst>
              <a:ext uri="{FF2B5EF4-FFF2-40B4-BE49-F238E27FC236}">
                <a16:creationId xmlns:a16="http://schemas.microsoft.com/office/drawing/2014/main" id="{F935AF78-534E-4294-A8FC-03A51451A40A}"/>
              </a:ext>
            </a:extLst>
          </p:cNvPr>
          <p:cNvSpPr txBox="1"/>
          <p:nvPr/>
        </p:nvSpPr>
        <p:spPr>
          <a:xfrm>
            <a:off x="1363625" y="6202328"/>
            <a:ext cx="1571626" cy="307777"/>
          </a:xfrm>
          <a:prstGeom prst="rect">
            <a:avLst/>
          </a:prstGeom>
          <a:solidFill>
            <a:srgbClr val="224439"/>
          </a:solidFill>
        </p:spPr>
        <p:txBody>
          <a:bodyPr wrap="square" rtlCol="0">
            <a:spAutoFit/>
          </a:bodyPr>
          <a:lstStyle/>
          <a:p>
            <a:r>
              <a:rPr lang="nb-NO" sz="1400" dirty="0">
                <a:solidFill>
                  <a:schemeClr val="bg1"/>
                </a:solidFill>
              </a:rPr>
              <a:t>JANUAR 2019</a:t>
            </a:r>
            <a:endParaRPr lang="en-US" sz="1400" dirty="0">
              <a:solidFill>
                <a:schemeClr val="bg1"/>
              </a:solidFill>
            </a:endParaRPr>
          </a:p>
        </p:txBody>
      </p:sp>
      <p:sp>
        <p:nvSpPr>
          <p:cNvPr id="11" name="Tittel 4">
            <a:extLst>
              <a:ext uri="{FF2B5EF4-FFF2-40B4-BE49-F238E27FC236}">
                <a16:creationId xmlns:a16="http://schemas.microsoft.com/office/drawing/2014/main" id="{8498D0A6-3DF8-4FCB-87E4-ECDBFDCE2A5A}"/>
              </a:ext>
            </a:extLst>
          </p:cNvPr>
          <p:cNvSpPr txBox="1">
            <a:spLocks/>
          </p:cNvSpPr>
          <p:nvPr/>
        </p:nvSpPr>
        <p:spPr>
          <a:xfrm>
            <a:off x="192723" y="395452"/>
            <a:ext cx="12224510" cy="1151100"/>
          </a:xfrm>
          <a:prstGeom prst="rect">
            <a:avLst/>
          </a:prstGeom>
          <a:effectLst/>
        </p:spPr>
        <p:txBody>
          <a:bodyPr vert="horz" wrap="square" lIns="0" tIns="0" rIns="0" bIns="0" rtlCol="0" anchor="t" anchorCtr="0">
            <a:normAutofit fontScale="92500" lnSpcReduction="10000"/>
          </a:bodyPr>
          <a:lstStyle>
            <a:lvl1pPr algn="l" defTabSz="342769" rtl="0" eaLnBrk="1" latinLnBrk="0" hangingPunct="1">
              <a:lnSpc>
                <a:spcPct val="80000"/>
              </a:lnSpc>
              <a:spcBef>
                <a:spcPct val="0"/>
              </a:spcBef>
              <a:buNone/>
              <a:defRPr sz="4700" b="1" kern="1200">
                <a:solidFill>
                  <a:schemeClr val="bg1"/>
                </a:solidFill>
                <a:latin typeface="+mj-lt"/>
                <a:ea typeface="+mj-ea"/>
                <a:cs typeface="+mj-cs"/>
              </a:defRPr>
            </a:lvl1pPr>
          </a:lstStyle>
          <a:p>
            <a:pPr algn="ctr"/>
            <a:r>
              <a:rPr lang="nb-NO" sz="4200" dirty="0">
                <a:effectLst>
                  <a:outerShdw blurRad="50800" dist="50800" dir="5400000" algn="ctr" rotWithShape="0">
                    <a:srgbClr val="000000">
                      <a:alpha val="20000"/>
                    </a:srgbClr>
                  </a:outerShdw>
                </a:effectLst>
              </a:rPr>
              <a:t>Overraskende mange venter bedre lønnsomhet</a:t>
            </a:r>
          </a:p>
          <a:p>
            <a:pPr algn="ctr"/>
            <a:endParaRPr lang="nb-NO" sz="3500" b="0" dirty="0">
              <a:effectLst>
                <a:outerShdw blurRad="50800" dist="50800" dir="5400000" algn="ctr" rotWithShape="0">
                  <a:srgbClr val="000000">
                    <a:alpha val="20000"/>
                  </a:srgbClr>
                </a:outerShdw>
              </a:effectLst>
            </a:endParaRPr>
          </a:p>
          <a:p>
            <a:pPr algn="ctr"/>
            <a:r>
              <a:rPr lang="nb-NO" sz="3200" b="0" dirty="0">
                <a:effectLst>
                  <a:outerShdw blurRad="50800" dist="50800" dir="5400000" algn="ctr" rotWithShape="0">
                    <a:srgbClr val="000000">
                      <a:alpha val="20000"/>
                    </a:srgbClr>
                  </a:outerShdw>
                </a:effectLst>
              </a:rPr>
              <a:t>Olje og eksport løfter utsiktene – lite påvirkning fra global uro så langt</a:t>
            </a:r>
          </a:p>
        </p:txBody>
      </p:sp>
      <p:pic>
        <p:nvPicPr>
          <p:cNvPr id="12" name="Bilde 11">
            <a:extLst>
              <a:ext uri="{FF2B5EF4-FFF2-40B4-BE49-F238E27FC236}">
                <a16:creationId xmlns:a16="http://schemas.microsoft.com/office/drawing/2014/main" id="{4F3DE791-E9A8-4DE4-B59B-11DFB873DB9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9108" y="5145396"/>
            <a:ext cx="4243622" cy="1578664"/>
          </a:xfrm>
          <a:prstGeom prst="rect">
            <a:avLst/>
          </a:prstGeom>
        </p:spPr>
      </p:pic>
      <p:sp>
        <p:nvSpPr>
          <p:cNvPr id="13" name="Plassholder for tekst 8">
            <a:extLst>
              <a:ext uri="{FF2B5EF4-FFF2-40B4-BE49-F238E27FC236}">
                <a16:creationId xmlns:a16="http://schemas.microsoft.com/office/drawing/2014/main" id="{99CFE774-9795-4A01-B1AD-065A9B0510A8}"/>
              </a:ext>
            </a:extLst>
          </p:cNvPr>
          <p:cNvSpPr txBox="1">
            <a:spLocks/>
          </p:cNvSpPr>
          <p:nvPr/>
        </p:nvSpPr>
        <p:spPr>
          <a:xfrm>
            <a:off x="10305271" y="6274661"/>
            <a:ext cx="1819052" cy="521939"/>
          </a:xfrm>
          <a:prstGeom prst="rect">
            <a:avLst/>
          </a:prstGeom>
          <a:blipFill dpi="0" rotWithShape="1">
            <a:blip r:embed="rId3"/>
            <a:srcRect/>
            <a:stretch>
              <a:fillRect/>
            </a:stretch>
          </a:blipFill>
        </p:spPr>
        <p:txBody>
          <a:bodyPr vert="horz" lIns="0" tIns="0" rIns="0" bIns="0" rtlCol="0" anchor="t" anchorCtr="0">
            <a:normAutofit/>
          </a:bodyPr>
          <a:lstStyle>
            <a:lvl1pPr marL="233784" indent="-233784" algn="l" defTabSz="456603" rtl="0" eaLnBrk="1" latinLnBrk="0" hangingPunct="1">
              <a:lnSpc>
                <a:spcPct val="100000"/>
              </a:lnSpc>
              <a:spcBef>
                <a:spcPts val="0"/>
              </a:spcBef>
              <a:buClrTx/>
              <a:buFont typeface="Arial" panose="020B0604020202020204" pitchFamily="34" charset="0"/>
              <a:buChar char="•"/>
              <a:defRPr sz="100" kern="1200">
                <a:solidFill>
                  <a:srgbClr val="000000"/>
                </a:solidFill>
                <a:latin typeface="+mn-lt"/>
                <a:ea typeface="+mn-ea"/>
                <a:cs typeface="+mn-cs"/>
              </a:defRPr>
            </a:lvl1pPr>
            <a:lvl2pPr marL="403645" indent="-107851" algn="l" defTabSz="456603" rtl="0" eaLnBrk="1" latinLnBrk="0" hangingPunct="1">
              <a:lnSpc>
                <a:spcPct val="100000"/>
              </a:lnSpc>
              <a:spcBef>
                <a:spcPts val="0"/>
              </a:spcBef>
              <a:buClrTx/>
              <a:buFont typeface="Calibri" panose="020F0502020204030204" pitchFamily="34" charset="0"/>
              <a:buChar char="‐"/>
              <a:defRPr sz="100" kern="1200">
                <a:solidFill>
                  <a:srgbClr val="000000"/>
                </a:solidFill>
                <a:latin typeface="+mn-lt"/>
                <a:ea typeface="+mn-ea"/>
                <a:cs typeface="+mn-cs"/>
              </a:defRPr>
            </a:lvl2pPr>
            <a:lvl3pPr marL="584454" indent="-107851" algn="l" defTabSz="456603" rtl="0" eaLnBrk="1" latinLnBrk="0" hangingPunct="1">
              <a:lnSpc>
                <a:spcPct val="100000"/>
              </a:lnSpc>
              <a:spcBef>
                <a:spcPts val="0"/>
              </a:spcBef>
              <a:buClrTx/>
              <a:buFont typeface="Calibri" panose="020F0502020204030204" pitchFamily="34" charset="0"/>
              <a:buChar char="‐"/>
              <a:defRPr sz="100" kern="1200">
                <a:solidFill>
                  <a:srgbClr val="000000"/>
                </a:solidFill>
                <a:latin typeface="+mn-lt"/>
                <a:ea typeface="+mn-ea"/>
                <a:cs typeface="+mn-cs"/>
              </a:defRPr>
            </a:lvl3pPr>
            <a:lvl4pPr marL="807290" indent="-107851" algn="l" defTabSz="456603" rtl="0" eaLnBrk="1" latinLnBrk="0" hangingPunct="1">
              <a:lnSpc>
                <a:spcPct val="100000"/>
              </a:lnSpc>
              <a:spcBef>
                <a:spcPts val="0"/>
              </a:spcBef>
              <a:buClrTx/>
              <a:buFont typeface="Calibri" panose="020F0502020204030204" pitchFamily="34" charset="0"/>
              <a:buChar char="‐"/>
              <a:defRPr sz="100" kern="1200">
                <a:solidFill>
                  <a:srgbClr val="000000"/>
                </a:solidFill>
                <a:latin typeface="+mn-lt"/>
                <a:ea typeface="+mn-ea"/>
                <a:cs typeface="+mn-cs"/>
              </a:defRPr>
            </a:lvl4pPr>
            <a:lvl5pPr marL="1030128" indent="-107851" algn="l" defTabSz="456603" rtl="0" eaLnBrk="1" latinLnBrk="0" hangingPunct="1">
              <a:lnSpc>
                <a:spcPct val="100000"/>
              </a:lnSpc>
              <a:spcBef>
                <a:spcPts val="0"/>
              </a:spcBef>
              <a:buClrTx/>
              <a:buFont typeface="Calibri" panose="020F0502020204030204" pitchFamily="34" charset="0"/>
              <a:buChar char="‐"/>
              <a:defRPr sz="100" kern="1200">
                <a:solidFill>
                  <a:srgbClr val="000000"/>
                </a:solidFill>
                <a:latin typeface="+mn-lt"/>
                <a:ea typeface="+mn-ea"/>
                <a:cs typeface="+mn-cs"/>
              </a:defRPr>
            </a:lvl5pPr>
            <a:lvl6pPr marL="1255656" indent="-114150" algn="l" defTabSz="456603" rtl="0" eaLnBrk="1" latinLnBrk="0" hangingPunct="1">
              <a:lnSpc>
                <a:spcPct val="90000"/>
              </a:lnSpc>
              <a:spcBef>
                <a:spcPts val="250"/>
              </a:spcBef>
              <a:buFont typeface="Arial" panose="020B0604020202020204" pitchFamily="34" charset="0"/>
              <a:buChar char="•"/>
              <a:defRPr sz="932" kern="1200">
                <a:solidFill>
                  <a:schemeClr val="tx1"/>
                </a:solidFill>
                <a:latin typeface="+mn-lt"/>
                <a:ea typeface="+mn-ea"/>
                <a:cs typeface="+mn-cs"/>
              </a:defRPr>
            </a:lvl6pPr>
            <a:lvl7pPr marL="1483958" indent="-114150" algn="l" defTabSz="456603" rtl="0" eaLnBrk="1" latinLnBrk="0" hangingPunct="1">
              <a:lnSpc>
                <a:spcPct val="90000"/>
              </a:lnSpc>
              <a:spcBef>
                <a:spcPts val="250"/>
              </a:spcBef>
              <a:buFont typeface="Arial" panose="020B0604020202020204" pitchFamily="34" charset="0"/>
              <a:buChar char="•"/>
              <a:defRPr sz="932" kern="1200">
                <a:solidFill>
                  <a:schemeClr val="tx1"/>
                </a:solidFill>
                <a:latin typeface="+mn-lt"/>
                <a:ea typeface="+mn-ea"/>
                <a:cs typeface="+mn-cs"/>
              </a:defRPr>
            </a:lvl7pPr>
            <a:lvl8pPr marL="1712256" indent="-114150" algn="l" defTabSz="456603" rtl="0" eaLnBrk="1" latinLnBrk="0" hangingPunct="1">
              <a:lnSpc>
                <a:spcPct val="90000"/>
              </a:lnSpc>
              <a:spcBef>
                <a:spcPts val="250"/>
              </a:spcBef>
              <a:buFont typeface="Arial" panose="020B0604020202020204" pitchFamily="34" charset="0"/>
              <a:buChar char="•"/>
              <a:defRPr sz="932" kern="1200">
                <a:solidFill>
                  <a:schemeClr val="tx1"/>
                </a:solidFill>
                <a:latin typeface="+mn-lt"/>
                <a:ea typeface="+mn-ea"/>
                <a:cs typeface="+mn-cs"/>
              </a:defRPr>
            </a:lvl8pPr>
            <a:lvl9pPr marL="1940558" indent="-114150" algn="l" defTabSz="456603" rtl="0" eaLnBrk="1" latinLnBrk="0" hangingPunct="1">
              <a:lnSpc>
                <a:spcPct val="90000"/>
              </a:lnSpc>
              <a:spcBef>
                <a:spcPts val="250"/>
              </a:spcBef>
              <a:buFont typeface="Arial" panose="020B0604020202020204" pitchFamily="34" charset="0"/>
              <a:buChar char="•"/>
              <a:defRPr sz="932" kern="1200">
                <a:solidFill>
                  <a:schemeClr val="tx1"/>
                </a:solidFill>
                <a:latin typeface="+mn-lt"/>
                <a:ea typeface="+mn-ea"/>
                <a:cs typeface="+mn-cs"/>
              </a:defRPr>
            </a:lvl9pPr>
          </a:lstStyle>
          <a:p>
            <a:endParaRPr lang="nb-NO" dirty="0"/>
          </a:p>
        </p:txBody>
      </p:sp>
      <p:sp>
        <p:nvSpPr>
          <p:cNvPr id="14" name="TekstSylinder 13">
            <a:extLst>
              <a:ext uri="{FF2B5EF4-FFF2-40B4-BE49-F238E27FC236}">
                <a16:creationId xmlns:a16="http://schemas.microsoft.com/office/drawing/2014/main" id="{730754E4-1963-40FA-9A57-7C593CE592E1}"/>
              </a:ext>
            </a:extLst>
          </p:cNvPr>
          <p:cNvSpPr txBox="1"/>
          <p:nvPr/>
        </p:nvSpPr>
        <p:spPr>
          <a:xfrm>
            <a:off x="1516025" y="6354728"/>
            <a:ext cx="1571626" cy="307777"/>
          </a:xfrm>
          <a:prstGeom prst="rect">
            <a:avLst/>
          </a:prstGeom>
          <a:solidFill>
            <a:srgbClr val="030102"/>
          </a:solidFill>
        </p:spPr>
        <p:txBody>
          <a:bodyPr wrap="square" rtlCol="0">
            <a:spAutoFit/>
          </a:bodyPr>
          <a:lstStyle/>
          <a:p>
            <a:r>
              <a:rPr lang="nb-NO" sz="1400" dirty="0">
                <a:solidFill>
                  <a:schemeClr val="bg1"/>
                </a:solidFill>
              </a:rPr>
              <a:t>JANUAR 2019</a:t>
            </a:r>
            <a:endParaRPr lang="en-US" sz="1400" dirty="0">
              <a:solidFill>
                <a:schemeClr val="bg1"/>
              </a:solidFill>
            </a:endParaRPr>
          </a:p>
        </p:txBody>
      </p:sp>
      <p:sp>
        <p:nvSpPr>
          <p:cNvPr id="15" name="TekstSylinder 14">
            <a:extLst>
              <a:ext uri="{FF2B5EF4-FFF2-40B4-BE49-F238E27FC236}">
                <a16:creationId xmlns:a16="http://schemas.microsoft.com/office/drawing/2014/main" id="{149F91C7-ACD5-4798-ACB0-16312CC237FB}"/>
              </a:ext>
            </a:extLst>
          </p:cNvPr>
          <p:cNvSpPr txBox="1"/>
          <p:nvPr/>
        </p:nvSpPr>
        <p:spPr>
          <a:xfrm>
            <a:off x="10752723" y="1853675"/>
            <a:ext cx="1371600" cy="2862322"/>
          </a:xfrm>
          <a:prstGeom prst="rect">
            <a:avLst/>
          </a:prstGeom>
          <a:solidFill>
            <a:schemeClr val="tx1">
              <a:lumMod val="40000"/>
              <a:lumOff val="60000"/>
            </a:schemeClr>
          </a:solidFill>
        </p:spPr>
        <p:txBody>
          <a:bodyPr wrap="square" rtlCol="0">
            <a:spAutoFit/>
          </a:bodyPr>
          <a:lstStyle/>
          <a:p>
            <a:r>
              <a:rPr lang="nb-NO" dirty="0">
                <a:solidFill>
                  <a:schemeClr val="bg1"/>
                </a:solidFill>
              </a:rPr>
              <a:t>Kommentar fra Kyrre: denne tekst og bilde synes jeg kan funke bra (en del andre varianter helt til slutt)</a:t>
            </a:r>
          </a:p>
        </p:txBody>
      </p:sp>
      <p:pic>
        <p:nvPicPr>
          <p:cNvPr id="5" name="Plassholder for bilde 4">
            <a:extLst>
              <a:ext uri="{FF2B5EF4-FFF2-40B4-BE49-F238E27FC236}">
                <a16:creationId xmlns:a16="http://schemas.microsoft.com/office/drawing/2014/main" id="{8CA82A17-C787-4B69-8A95-E337F91C6663}"/>
              </a:ext>
            </a:extLst>
          </p:cNvPr>
          <p:cNvPicPr>
            <a:picLocks noGrp="1" noChangeAspect="1"/>
          </p:cNvPicPr>
          <p:nvPr>
            <p:ph type="pic" sz="quarter" idx="13"/>
          </p:nvPr>
        </p:nvPicPr>
        <p:blipFill>
          <a:blip r:embed="rId4" cstate="print">
            <a:extLst>
              <a:ext uri="{28A0092B-C50C-407E-A947-70E740481C1C}">
                <a14:useLocalDpi xmlns:a14="http://schemas.microsoft.com/office/drawing/2010/main" val="0"/>
              </a:ext>
            </a:extLst>
          </a:blip>
          <a:srcRect t="7807" b="7807"/>
          <a:stretch>
            <a:fillRect/>
          </a:stretch>
        </p:blipFill>
        <p:spPr/>
      </p:pic>
      <p:sp>
        <p:nvSpPr>
          <p:cNvPr id="16" name="Rektangel 15">
            <a:extLst>
              <a:ext uri="{FF2B5EF4-FFF2-40B4-BE49-F238E27FC236}">
                <a16:creationId xmlns:a16="http://schemas.microsoft.com/office/drawing/2014/main" id="{610DC253-33E2-4027-BB51-70EC7979F44C}"/>
              </a:ext>
            </a:extLst>
          </p:cNvPr>
          <p:cNvSpPr/>
          <p:nvPr/>
        </p:nvSpPr>
        <p:spPr>
          <a:xfrm>
            <a:off x="1841167" y="2850500"/>
            <a:ext cx="8498388" cy="1199367"/>
          </a:xfrm>
          <a:prstGeom prst="rect">
            <a:avLst/>
          </a:prstGeom>
          <a:effectLst>
            <a:outerShdw blurRad="50800" dist="38100" dir="8100000" algn="tr" rotWithShape="0">
              <a:prstClr val="black">
                <a:alpha val="40000"/>
              </a:prstClr>
            </a:outerShdw>
          </a:effectLst>
        </p:spPr>
        <p:txBody>
          <a:bodyPr wrap="square" anchor="ctr">
            <a:spAutoFit/>
          </a:bodyPr>
          <a:lstStyle/>
          <a:p>
            <a:r>
              <a:rPr lang="nb-NO" sz="4796" b="1" dirty="0">
                <a:solidFill>
                  <a:schemeClr val="bg1"/>
                </a:solidFill>
                <a:latin typeface="+mj-lt"/>
              </a:rPr>
              <a:t>Hva med Stord?</a:t>
            </a:r>
          </a:p>
          <a:p>
            <a:endParaRPr lang="nb-NO" sz="2398" b="1" dirty="0">
              <a:solidFill>
                <a:schemeClr val="bg1"/>
              </a:solidFill>
              <a:latin typeface="+mj-lt"/>
            </a:endParaRPr>
          </a:p>
        </p:txBody>
      </p:sp>
    </p:spTree>
    <p:extLst>
      <p:ext uri="{BB962C8B-B14F-4D97-AF65-F5344CB8AC3E}">
        <p14:creationId xmlns:p14="http://schemas.microsoft.com/office/powerpoint/2010/main" val="41865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22848DC-8E32-4E4D-9E9A-B24921F6C40E}"/>
              </a:ext>
            </a:extLst>
          </p:cNvPr>
          <p:cNvSpPr>
            <a:spLocks noGrp="1"/>
          </p:cNvSpPr>
          <p:nvPr>
            <p:ph type="title"/>
          </p:nvPr>
        </p:nvSpPr>
        <p:spPr/>
        <p:txBody>
          <a:bodyPr/>
          <a:lstStyle/>
          <a:p>
            <a:endParaRPr lang="nb-NO"/>
          </a:p>
        </p:txBody>
      </p:sp>
      <p:sp>
        <p:nvSpPr>
          <p:cNvPr id="3" name="Plassholder for innhold 2">
            <a:extLst>
              <a:ext uri="{FF2B5EF4-FFF2-40B4-BE49-F238E27FC236}">
                <a16:creationId xmlns:a16="http://schemas.microsoft.com/office/drawing/2014/main" id="{FFDA3C74-93AF-496B-848A-2FC82C78BBC1}"/>
              </a:ext>
            </a:extLst>
          </p:cNvPr>
          <p:cNvSpPr>
            <a:spLocks noGrp="1"/>
          </p:cNvSpPr>
          <p:nvPr>
            <p:ph idx="1"/>
          </p:nvPr>
        </p:nvSpPr>
        <p:spPr/>
        <p:txBody>
          <a:bodyPr/>
          <a:lstStyle/>
          <a:p>
            <a:endParaRPr lang="nb-NO"/>
          </a:p>
        </p:txBody>
      </p:sp>
      <p:pic>
        <p:nvPicPr>
          <p:cNvPr id="4" name="Bilde 3">
            <a:extLst>
              <a:ext uri="{FF2B5EF4-FFF2-40B4-BE49-F238E27FC236}">
                <a16:creationId xmlns:a16="http://schemas.microsoft.com/office/drawing/2014/main" id="{D94EDCDF-D8AE-473C-A8B3-C278EF9F90B2}"/>
              </a:ext>
            </a:extLst>
          </p:cNvPr>
          <p:cNvPicPr>
            <a:picLocks noChangeAspect="1"/>
          </p:cNvPicPr>
          <p:nvPr/>
        </p:nvPicPr>
        <p:blipFill>
          <a:blip r:embed="rId2"/>
          <a:stretch>
            <a:fillRect/>
          </a:stretch>
        </p:blipFill>
        <p:spPr>
          <a:xfrm>
            <a:off x="83571" y="0"/>
            <a:ext cx="12024858" cy="6858000"/>
          </a:xfrm>
          <a:prstGeom prst="rect">
            <a:avLst/>
          </a:prstGeom>
        </p:spPr>
      </p:pic>
      <p:sp>
        <p:nvSpPr>
          <p:cNvPr id="5" name="TekstSylinder 4">
            <a:extLst>
              <a:ext uri="{FF2B5EF4-FFF2-40B4-BE49-F238E27FC236}">
                <a16:creationId xmlns:a16="http://schemas.microsoft.com/office/drawing/2014/main" id="{943C8ECC-09D1-4946-9354-DDF4A72E939E}"/>
              </a:ext>
            </a:extLst>
          </p:cNvPr>
          <p:cNvSpPr txBox="1"/>
          <p:nvPr/>
        </p:nvSpPr>
        <p:spPr>
          <a:xfrm>
            <a:off x="5836992" y="4863193"/>
            <a:ext cx="4432501" cy="369332"/>
          </a:xfrm>
          <a:prstGeom prst="rect">
            <a:avLst/>
          </a:prstGeom>
          <a:solidFill>
            <a:srgbClr val="FFFF00"/>
          </a:solidFill>
        </p:spPr>
        <p:txBody>
          <a:bodyPr wrap="square" rtlCol="0">
            <a:spAutoFit/>
          </a:bodyPr>
          <a:lstStyle/>
          <a:p>
            <a:r>
              <a:rPr lang="nb-NO" b="1" dirty="0"/>
              <a:t>Stord-indeksen (</a:t>
            </a:r>
            <a:r>
              <a:rPr lang="nb-NO" b="1" dirty="0" err="1"/>
              <a:t>inkl</a:t>
            </a:r>
            <a:r>
              <a:rPr lang="nb-NO" b="1" dirty="0"/>
              <a:t> nære kommuner)</a:t>
            </a:r>
          </a:p>
        </p:txBody>
      </p:sp>
      <p:sp>
        <p:nvSpPr>
          <p:cNvPr id="6" name="TekstSylinder 5">
            <a:extLst>
              <a:ext uri="{FF2B5EF4-FFF2-40B4-BE49-F238E27FC236}">
                <a16:creationId xmlns:a16="http://schemas.microsoft.com/office/drawing/2014/main" id="{5845EC13-A10C-4835-B19A-400DD9F1CC26}"/>
              </a:ext>
            </a:extLst>
          </p:cNvPr>
          <p:cNvSpPr txBox="1"/>
          <p:nvPr/>
        </p:nvSpPr>
        <p:spPr>
          <a:xfrm>
            <a:off x="10776473" y="5047859"/>
            <a:ext cx="495297" cy="369332"/>
          </a:xfrm>
          <a:prstGeom prst="rect">
            <a:avLst/>
          </a:prstGeom>
          <a:solidFill>
            <a:srgbClr val="FFFF00">
              <a:alpha val="30000"/>
            </a:srgbClr>
          </a:solidFill>
          <a:ln>
            <a:solidFill>
              <a:schemeClr val="accent1"/>
            </a:solidFill>
          </a:ln>
        </p:spPr>
        <p:txBody>
          <a:bodyPr wrap="square" rtlCol="0">
            <a:spAutoFit/>
          </a:bodyPr>
          <a:lstStyle/>
          <a:p>
            <a:r>
              <a:rPr lang="nb-NO" b="1" dirty="0"/>
              <a:t>41</a:t>
            </a:r>
          </a:p>
        </p:txBody>
      </p:sp>
      <p:sp>
        <p:nvSpPr>
          <p:cNvPr id="7" name="TekstSylinder 6">
            <a:extLst>
              <a:ext uri="{FF2B5EF4-FFF2-40B4-BE49-F238E27FC236}">
                <a16:creationId xmlns:a16="http://schemas.microsoft.com/office/drawing/2014/main" id="{4E4BB9D8-7992-40FD-B5ED-5491E16C663D}"/>
              </a:ext>
            </a:extLst>
          </p:cNvPr>
          <p:cNvSpPr txBox="1"/>
          <p:nvPr/>
        </p:nvSpPr>
        <p:spPr>
          <a:xfrm>
            <a:off x="11483466" y="4145900"/>
            <a:ext cx="495297" cy="369332"/>
          </a:xfrm>
          <a:prstGeom prst="rect">
            <a:avLst/>
          </a:prstGeom>
          <a:solidFill>
            <a:srgbClr val="FFFF00">
              <a:alpha val="30000"/>
            </a:srgbClr>
          </a:solidFill>
          <a:ln>
            <a:solidFill>
              <a:schemeClr val="accent1"/>
            </a:solidFill>
          </a:ln>
        </p:spPr>
        <p:txBody>
          <a:bodyPr wrap="square" rtlCol="0">
            <a:spAutoFit/>
          </a:bodyPr>
          <a:lstStyle/>
          <a:p>
            <a:r>
              <a:rPr lang="nb-NO" b="1" dirty="0"/>
              <a:t>51</a:t>
            </a:r>
          </a:p>
        </p:txBody>
      </p:sp>
    </p:spTree>
    <p:extLst>
      <p:ext uri="{BB962C8B-B14F-4D97-AF65-F5344CB8AC3E}">
        <p14:creationId xmlns:p14="http://schemas.microsoft.com/office/powerpoint/2010/main" val="12688091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e 5" descr="Et bilde som inneholder utendørs, bygning, by, visning&#10;&#10;Automatisk generert beskrivelse">
            <a:extLst>
              <a:ext uri="{FF2B5EF4-FFF2-40B4-BE49-F238E27FC236}">
                <a16:creationId xmlns:a16="http://schemas.microsoft.com/office/drawing/2014/main" id="{96A8D016-6152-4FFD-B00C-9151203A0767}"/>
              </a:ext>
            </a:extLst>
          </p:cNvPr>
          <p:cNvPicPr>
            <a:picLocks noChangeAspect="1"/>
          </p:cNvPicPr>
          <p:nvPr/>
        </p:nvPicPr>
        <p:blipFill rotWithShape="1">
          <a:blip r:embed="rId2">
            <a:extLst>
              <a:ext uri="{28A0092B-C50C-407E-A947-70E740481C1C}">
                <a14:useLocalDpi xmlns:a14="http://schemas.microsoft.com/office/drawing/2010/main" val="0"/>
              </a:ext>
            </a:extLst>
          </a:blip>
          <a:srcRect t="13241" b="11760"/>
          <a:stretch/>
        </p:blipFill>
        <p:spPr>
          <a:xfrm>
            <a:off x="20" y="10"/>
            <a:ext cx="12191980" cy="6857990"/>
          </a:xfrm>
          <a:prstGeom prst="rect">
            <a:avLst/>
          </a:prstGeom>
        </p:spPr>
      </p:pic>
      <p:sp>
        <p:nvSpPr>
          <p:cNvPr id="14" name="TekstSylinder 13">
            <a:extLst>
              <a:ext uri="{FF2B5EF4-FFF2-40B4-BE49-F238E27FC236}">
                <a16:creationId xmlns:a16="http://schemas.microsoft.com/office/drawing/2014/main" id="{95F099D3-CBB7-4D41-BBFD-1202F581790D}"/>
              </a:ext>
            </a:extLst>
          </p:cNvPr>
          <p:cNvSpPr txBox="1"/>
          <p:nvPr/>
        </p:nvSpPr>
        <p:spPr>
          <a:xfrm>
            <a:off x="640080" y="640080"/>
            <a:ext cx="2913246" cy="2709275"/>
          </a:xfrm>
          <a:prstGeom prst="ellipse">
            <a:avLst/>
          </a:prstGeom>
          <a:solidFill>
            <a:srgbClr val="005AA4"/>
          </a:solidFill>
          <a:ln w="174625" cmpd="thinThick">
            <a:solidFill>
              <a:srgbClr val="005AA4"/>
            </a:solidFill>
          </a:ln>
        </p:spPr>
        <p:txBody>
          <a:bodyPr vert="horz" lIns="91440" tIns="45720" rIns="91440" bIns="45720" rtlCol="0" anchor="ctr">
            <a:normAutofit/>
          </a:bodyPr>
          <a:lstStyle/>
          <a:p>
            <a:pPr algn="ctr">
              <a:lnSpc>
                <a:spcPct val="90000"/>
              </a:lnSpc>
              <a:spcBef>
                <a:spcPct val="0"/>
              </a:spcBef>
              <a:spcAft>
                <a:spcPts val="600"/>
              </a:spcAft>
            </a:pPr>
            <a:r>
              <a:rPr lang="en-US" sz="2800" b="1" dirty="0" err="1">
                <a:solidFill>
                  <a:srgbClr val="FFFFFF"/>
                </a:solidFill>
                <a:ea typeface="+mj-ea"/>
                <a:cs typeface="+mj-cs"/>
              </a:rPr>
              <a:t>Bolig</a:t>
            </a:r>
            <a:r>
              <a:rPr lang="en-US" sz="2800" b="1" dirty="0">
                <a:solidFill>
                  <a:srgbClr val="FFFFFF"/>
                </a:solidFill>
                <a:ea typeface="+mj-ea"/>
                <a:cs typeface="+mj-cs"/>
              </a:rPr>
              <a:t>-</a:t>
            </a:r>
          </a:p>
          <a:p>
            <a:pPr algn="ctr">
              <a:lnSpc>
                <a:spcPct val="90000"/>
              </a:lnSpc>
              <a:spcBef>
                <a:spcPct val="0"/>
              </a:spcBef>
              <a:spcAft>
                <a:spcPts val="600"/>
              </a:spcAft>
            </a:pPr>
            <a:r>
              <a:rPr lang="en-US" sz="2800" b="1" dirty="0" err="1">
                <a:solidFill>
                  <a:srgbClr val="FFFFFF"/>
                </a:solidFill>
                <a:ea typeface="+mj-ea"/>
                <a:cs typeface="+mj-cs"/>
              </a:rPr>
              <a:t>markedet</a:t>
            </a:r>
            <a:r>
              <a:rPr lang="en-US" sz="2800" b="1" dirty="0">
                <a:solidFill>
                  <a:srgbClr val="FFFFFF"/>
                </a:solidFill>
                <a:ea typeface="+mj-ea"/>
                <a:cs typeface="+mj-cs"/>
              </a:rPr>
              <a:t> har tatt seg </a:t>
            </a:r>
            <a:r>
              <a:rPr lang="en-US" sz="2800" b="1" dirty="0" err="1">
                <a:solidFill>
                  <a:srgbClr val="FFFFFF"/>
                </a:solidFill>
                <a:ea typeface="+mj-ea"/>
                <a:cs typeface="+mj-cs"/>
              </a:rPr>
              <a:t>markert</a:t>
            </a:r>
            <a:r>
              <a:rPr lang="en-US" sz="2800" b="1" dirty="0">
                <a:solidFill>
                  <a:srgbClr val="FFFFFF"/>
                </a:solidFill>
                <a:ea typeface="+mj-ea"/>
                <a:cs typeface="+mj-cs"/>
              </a:rPr>
              <a:t> </a:t>
            </a:r>
            <a:r>
              <a:rPr lang="en-US" sz="2800" b="1" dirty="0" err="1">
                <a:solidFill>
                  <a:srgbClr val="FFFFFF"/>
                </a:solidFill>
                <a:ea typeface="+mj-ea"/>
                <a:cs typeface="+mj-cs"/>
              </a:rPr>
              <a:t>opp</a:t>
            </a:r>
            <a:endParaRPr lang="en-US" sz="2800" b="1" dirty="0">
              <a:solidFill>
                <a:srgbClr val="FFFFFF"/>
              </a:solidFill>
              <a:ea typeface="+mj-ea"/>
              <a:cs typeface="+mj-cs"/>
            </a:endParaRPr>
          </a:p>
        </p:txBody>
      </p:sp>
      <p:sp>
        <p:nvSpPr>
          <p:cNvPr id="17" name="Plassholder for tekst 13">
            <a:extLst>
              <a:ext uri="{FF2B5EF4-FFF2-40B4-BE49-F238E27FC236}">
                <a16:creationId xmlns:a16="http://schemas.microsoft.com/office/drawing/2014/main" id="{BE9450B7-4121-4E65-BF34-226C05538340}"/>
              </a:ext>
            </a:extLst>
          </p:cNvPr>
          <p:cNvSpPr txBox="1">
            <a:spLocks/>
          </p:cNvSpPr>
          <p:nvPr/>
        </p:nvSpPr>
        <p:spPr>
          <a:xfrm>
            <a:off x="1488378" y="2821631"/>
            <a:ext cx="1216649" cy="349058"/>
          </a:xfrm>
          <a:prstGeom prst="rect">
            <a:avLst/>
          </a:prstGeom>
          <a:blipFill dpi="0" rotWithShape="1">
            <a:blip r:embed="rId3"/>
            <a:srcRect/>
            <a:stretch>
              <a:fillRect/>
            </a:stretch>
          </a:blipFill>
        </p:spPr>
        <p:txBody>
          <a:bodyPr/>
          <a:lstStyle>
            <a:lvl1pPr marL="311969" indent="-311969" algn="l" defTabSz="609306" rtl="0" eaLnBrk="1" latinLnBrk="0" hangingPunct="1">
              <a:lnSpc>
                <a:spcPct val="100000"/>
              </a:lnSpc>
              <a:spcBef>
                <a:spcPts val="400"/>
              </a:spcBef>
              <a:spcAft>
                <a:spcPts val="400"/>
              </a:spcAft>
              <a:buClrTx/>
              <a:buFont typeface="Arial" panose="020B0604020202020204" pitchFamily="34" charset="0"/>
              <a:buChar char="•"/>
              <a:defRPr sz="100" kern="1200">
                <a:solidFill>
                  <a:srgbClr val="000000"/>
                </a:solidFill>
                <a:latin typeface="+mn-lt"/>
                <a:ea typeface="+mn-ea"/>
                <a:cs typeface="+mn-cs"/>
              </a:defRPr>
            </a:lvl1pPr>
            <a:lvl2pPr marL="538638" indent="-143919" algn="l" defTabSz="609306" rtl="0" eaLnBrk="1" latinLnBrk="0" hangingPunct="1">
              <a:lnSpc>
                <a:spcPct val="100000"/>
              </a:lnSpc>
              <a:spcBef>
                <a:spcPts val="400"/>
              </a:spcBef>
              <a:spcAft>
                <a:spcPts val="400"/>
              </a:spcAft>
              <a:buClrTx/>
              <a:buFont typeface="Calibri" panose="020F0502020204030204" pitchFamily="34" charset="0"/>
              <a:buChar char="‐"/>
              <a:defRPr sz="100" kern="1200">
                <a:solidFill>
                  <a:srgbClr val="000000"/>
                </a:solidFill>
                <a:latin typeface="+mn-lt"/>
                <a:ea typeface="+mn-ea"/>
                <a:cs typeface="+mn-cs"/>
              </a:defRPr>
            </a:lvl2pPr>
            <a:lvl3pPr marL="779914" indent="-143919" algn="l" defTabSz="609306" rtl="0" eaLnBrk="1" latinLnBrk="0" hangingPunct="1">
              <a:lnSpc>
                <a:spcPct val="100000"/>
              </a:lnSpc>
              <a:spcBef>
                <a:spcPts val="400"/>
              </a:spcBef>
              <a:spcAft>
                <a:spcPts val="400"/>
              </a:spcAft>
              <a:buClrTx/>
              <a:buFont typeface="Calibri" panose="020F0502020204030204" pitchFamily="34" charset="0"/>
              <a:buChar char="‐"/>
              <a:defRPr sz="100" kern="1200">
                <a:solidFill>
                  <a:srgbClr val="000000"/>
                </a:solidFill>
                <a:latin typeface="+mn-lt"/>
                <a:ea typeface="+mn-ea"/>
                <a:cs typeface="+mn-cs"/>
              </a:defRPr>
            </a:lvl3pPr>
            <a:lvl4pPr marL="1077276" indent="-143919" algn="l" defTabSz="609306" rtl="0" eaLnBrk="1" latinLnBrk="0" hangingPunct="1">
              <a:lnSpc>
                <a:spcPct val="100000"/>
              </a:lnSpc>
              <a:spcBef>
                <a:spcPts val="400"/>
              </a:spcBef>
              <a:spcAft>
                <a:spcPts val="400"/>
              </a:spcAft>
              <a:buClrTx/>
              <a:buFont typeface="Calibri" panose="020F0502020204030204" pitchFamily="34" charset="0"/>
              <a:buChar char="‐"/>
              <a:defRPr sz="100" kern="1200">
                <a:solidFill>
                  <a:srgbClr val="000000"/>
                </a:solidFill>
                <a:latin typeface="+mn-lt"/>
                <a:ea typeface="+mn-ea"/>
                <a:cs typeface="+mn-cs"/>
              </a:defRPr>
            </a:lvl4pPr>
            <a:lvl5pPr marL="1374638" indent="-143919" algn="l" defTabSz="609306" rtl="0" eaLnBrk="1" latinLnBrk="0" hangingPunct="1">
              <a:lnSpc>
                <a:spcPct val="100000"/>
              </a:lnSpc>
              <a:spcBef>
                <a:spcPts val="400"/>
              </a:spcBef>
              <a:spcAft>
                <a:spcPts val="400"/>
              </a:spcAft>
              <a:buClrTx/>
              <a:buFont typeface="Calibri" panose="020F0502020204030204" pitchFamily="34" charset="0"/>
              <a:buChar char="‐"/>
              <a:defRPr sz="100" kern="1200">
                <a:solidFill>
                  <a:srgbClr val="000000"/>
                </a:solidFill>
                <a:latin typeface="+mn-lt"/>
                <a:ea typeface="+mn-ea"/>
                <a:cs typeface="+mn-cs"/>
              </a:defRPr>
            </a:lvl5pPr>
            <a:lvl6pPr marL="1675591" indent="-152327" algn="l" defTabSz="609306" rtl="0" eaLnBrk="1" latinLnBrk="0" hangingPunct="1">
              <a:lnSpc>
                <a:spcPct val="90000"/>
              </a:lnSpc>
              <a:spcBef>
                <a:spcPts val="334"/>
              </a:spcBef>
              <a:buFont typeface="Arial" panose="020B0604020202020204" pitchFamily="34" charset="0"/>
              <a:buChar char="•"/>
              <a:defRPr sz="1267" kern="1200">
                <a:solidFill>
                  <a:schemeClr val="tx1"/>
                </a:solidFill>
                <a:latin typeface="+mn-lt"/>
                <a:ea typeface="+mn-ea"/>
                <a:cs typeface="+mn-cs"/>
              </a:defRPr>
            </a:lvl6pPr>
            <a:lvl7pPr marL="1980244" indent="-152327" algn="l" defTabSz="609306" rtl="0" eaLnBrk="1" latinLnBrk="0" hangingPunct="1">
              <a:lnSpc>
                <a:spcPct val="90000"/>
              </a:lnSpc>
              <a:spcBef>
                <a:spcPts val="334"/>
              </a:spcBef>
              <a:buFont typeface="Arial" panose="020B0604020202020204" pitchFamily="34" charset="0"/>
              <a:buChar char="•"/>
              <a:defRPr sz="1267" kern="1200">
                <a:solidFill>
                  <a:schemeClr val="tx1"/>
                </a:solidFill>
                <a:latin typeface="+mn-lt"/>
                <a:ea typeface="+mn-ea"/>
                <a:cs typeface="+mn-cs"/>
              </a:defRPr>
            </a:lvl7pPr>
            <a:lvl8pPr marL="2284893" indent="-152327" algn="l" defTabSz="609306" rtl="0" eaLnBrk="1" latinLnBrk="0" hangingPunct="1">
              <a:lnSpc>
                <a:spcPct val="90000"/>
              </a:lnSpc>
              <a:spcBef>
                <a:spcPts val="334"/>
              </a:spcBef>
              <a:buFont typeface="Arial" panose="020B0604020202020204" pitchFamily="34" charset="0"/>
              <a:buChar char="•"/>
              <a:defRPr sz="1267" kern="1200">
                <a:solidFill>
                  <a:schemeClr val="tx1"/>
                </a:solidFill>
                <a:latin typeface="+mn-lt"/>
                <a:ea typeface="+mn-ea"/>
                <a:cs typeface="+mn-cs"/>
              </a:defRPr>
            </a:lvl8pPr>
            <a:lvl9pPr marL="2589547" indent="-152327" algn="l" defTabSz="609306" rtl="0" eaLnBrk="1" latinLnBrk="0" hangingPunct="1">
              <a:lnSpc>
                <a:spcPct val="90000"/>
              </a:lnSpc>
              <a:spcBef>
                <a:spcPts val="334"/>
              </a:spcBef>
              <a:buFont typeface="Arial" panose="020B0604020202020204" pitchFamily="34" charset="0"/>
              <a:buChar char="•"/>
              <a:defRPr sz="1267" kern="1200">
                <a:solidFill>
                  <a:schemeClr val="tx1"/>
                </a:solidFill>
                <a:latin typeface="+mn-lt"/>
                <a:ea typeface="+mn-ea"/>
                <a:cs typeface="+mn-cs"/>
              </a:defRPr>
            </a:lvl9pPr>
          </a:lstStyle>
          <a:p>
            <a:r>
              <a:rPr lang="nb-NO"/>
              <a:t> </a:t>
            </a:r>
          </a:p>
        </p:txBody>
      </p:sp>
    </p:spTree>
    <p:extLst>
      <p:ext uri="{BB962C8B-B14F-4D97-AF65-F5344CB8AC3E}">
        <p14:creationId xmlns:p14="http://schemas.microsoft.com/office/powerpoint/2010/main" val="409760830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TekstSylinder 3">
            <a:extLst>
              <a:ext uri="{FF2B5EF4-FFF2-40B4-BE49-F238E27FC236}">
                <a16:creationId xmlns:a16="http://schemas.microsoft.com/office/drawing/2014/main" id="{B70D4D04-1AB2-4028-9EF1-F771C463D279}"/>
              </a:ext>
            </a:extLst>
          </p:cNvPr>
          <p:cNvSpPr txBox="1"/>
          <p:nvPr/>
        </p:nvSpPr>
        <p:spPr>
          <a:xfrm>
            <a:off x="1277762" y="1480234"/>
            <a:ext cx="4282210" cy="3631763"/>
          </a:xfrm>
          <a:prstGeom prst="rect">
            <a:avLst/>
          </a:prstGeom>
          <a:solidFill>
            <a:schemeClr val="tx1">
              <a:alpha val="50000"/>
            </a:schemeClr>
          </a:solidFill>
        </p:spPr>
        <p:txBody>
          <a:bodyPr wrap="square" rtlCol="0">
            <a:spAutoFit/>
          </a:bodyPr>
          <a:lstStyle/>
          <a:p>
            <a:r>
              <a:rPr lang="nb-NO" sz="3000" i="1" dirty="0">
                <a:solidFill>
                  <a:schemeClr val="bg1"/>
                </a:solidFill>
                <a:effectLst>
                  <a:outerShdw blurRad="38100" dist="38100" dir="2700000" algn="tl">
                    <a:srgbClr val="000000">
                      <a:alpha val="43137"/>
                    </a:srgbClr>
                  </a:outerShdw>
                </a:effectLst>
              </a:rPr>
              <a:t>Risiko og usikkerhet</a:t>
            </a:r>
          </a:p>
          <a:p>
            <a:endParaRPr lang="nb-NO" sz="2500" b="1" dirty="0">
              <a:solidFill>
                <a:schemeClr val="bg1"/>
              </a:solidFill>
              <a:effectLst>
                <a:outerShdw blurRad="38100" dist="38100" dir="2700000" algn="tl">
                  <a:srgbClr val="000000">
                    <a:alpha val="43137"/>
                  </a:srgbClr>
                </a:outerShdw>
              </a:effectLst>
            </a:endParaRPr>
          </a:p>
          <a:p>
            <a:pPr marL="342900" indent="-342900">
              <a:buFont typeface="Arial" panose="020B0604020202020204" pitchFamily="34" charset="0"/>
              <a:buChar char="•"/>
            </a:pPr>
            <a:r>
              <a:rPr lang="nb-NO" sz="2500" b="1" dirty="0">
                <a:solidFill>
                  <a:schemeClr val="bg1"/>
                </a:solidFill>
                <a:effectLst>
                  <a:outerShdw blurRad="38100" dist="38100" dir="2700000" algn="tl">
                    <a:srgbClr val="000000">
                      <a:alpha val="43137"/>
                    </a:srgbClr>
                  </a:outerShdw>
                </a:effectLst>
              </a:rPr>
              <a:t>Korona og ringvirkninger</a:t>
            </a:r>
          </a:p>
          <a:p>
            <a:pPr marL="342900" indent="-342900">
              <a:buFont typeface="Arial" panose="020B0604020202020204" pitchFamily="34" charset="0"/>
              <a:buChar char="•"/>
            </a:pPr>
            <a:endParaRPr lang="nb-NO" sz="2500" b="1" dirty="0">
              <a:solidFill>
                <a:schemeClr val="bg1"/>
              </a:solidFill>
              <a:effectLst>
                <a:outerShdw blurRad="38100" dist="38100" dir="2700000" algn="tl">
                  <a:srgbClr val="000000">
                    <a:alpha val="43137"/>
                  </a:srgbClr>
                </a:outerShdw>
              </a:effectLst>
            </a:endParaRPr>
          </a:p>
          <a:p>
            <a:pPr marL="342900" indent="-342900">
              <a:buFont typeface="Arial" panose="020B0604020202020204" pitchFamily="34" charset="0"/>
              <a:buChar char="•"/>
            </a:pPr>
            <a:r>
              <a:rPr lang="nb-NO" sz="2500" b="1" dirty="0">
                <a:solidFill>
                  <a:schemeClr val="bg1"/>
                </a:solidFill>
                <a:effectLst>
                  <a:outerShdw blurRad="38100" dist="38100" dir="2700000" algn="tl">
                    <a:srgbClr val="000000">
                      <a:alpha val="43137"/>
                    </a:srgbClr>
                  </a:outerShdw>
                </a:effectLst>
              </a:rPr>
              <a:t>Omstilling</a:t>
            </a:r>
          </a:p>
          <a:p>
            <a:pPr marL="342900" indent="-342900">
              <a:buFont typeface="Arial" panose="020B0604020202020204" pitchFamily="34" charset="0"/>
              <a:buChar char="•"/>
            </a:pPr>
            <a:endParaRPr lang="nb-NO" sz="2500" b="1" dirty="0">
              <a:solidFill>
                <a:schemeClr val="bg1"/>
              </a:solidFill>
              <a:effectLst>
                <a:outerShdw blurRad="38100" dist="38100" dir="2700000" algn="tl">
                  <a:srgbClr val="000000">
                    <a:alpha val="43137"/>
                  </a:srgbClr>
                </a:outerShdw>
              </a:effectLst>
            </a:endParaRPr>
          </a:p>
          <a:p>
            <a:pPr marL="342900" indent="-342900">
              <a:buFont typeface="Arial" panose="020B0604020202020204" pitchFamily="34" charset="0"/>
              <a:buChar char="•"/>
            </a:pPr>
            <a:r>
              <a:rPr lang="nb-NO" sz="2500" b="1" dirty="0">
                <a:solidFill>
                  <a:schemeClr val="bg1"/>
                </a:solidFill>
                <a:effectLst>
                  <a:outerShdw blurRad="38100" dist="38100" dir="2700000" algn="tl">
                    <a:srgbClr val="000000">
                      <a:alpha val="43137"/>
                    </a:srgbClr>
                  </a:outerShdw>
                </a:effectLst>
              </a:rPr>
              <a:t>Adferd hos folk og bedrifter</a:t>
            </a:r>
          </a:p>
          <a:p>
            <a:pPr marL="342900" indent="-342900">
              <a:buFont typeface="Arial" panose="020B0604020202020204" pitchFamily="34" charset="0"/>
              <a:buChar char="•"/>
            </a:pPr>
            <a:endParaRPr lang="nb-NO" sz="2500" b="1" dirty="0">
              <a:solidFill>
                <a:schemeClr val="bg1"/>
              </a:solidFill>
              <a:effectLst>
                <a:outerShdw blurRad="38100" dist="38100" dir="2700000" algn="tl">
                  <a:srgbClr val="000000">
                    <a:alpha val="43137"/>
                  </a:srgbClr>
                </a:outerShdw>
              </a:effectLst>
            </a:endParaRPr>
          </a:p>
          <a:p>
            <a:pPr marL="342900" indent="-342900">
              <a:buFont typeface="Arial" panose="020B0604020202020204" pitchFamily="34" charset="0"/>
              <a:buChar char="•"/>
            </a:pPr>
            <a:r>
              <a:rPr lang="nb-NO" sz="2500" b="1" dirty="0">
                <a:solidFill>
                  <a:schemeClr val="bg1"/>
                </a:solidFill>
                <a:effectLst>
                  <a:outerShdw blurRad="38100" dist="38100" dir="2700000" algn="tl">
                    <a:srgbClr val="000000">
                      <a:alpha val="43137"/>
                    </a:srgbClr>
                  </a:outerShdw>
                </a:effectLst>
              </a:rPr>
              <a:t>Geopolitiske spenninger</a:t>
            </a:r>
          </a:p>
        </p:txBody>
      </p:sp>
      <p:sp>
        <p:nvSpPr>
          <p:cNvPr id="5" name="TekstSylinder 4">
            <a:extLst>
              <a:ext uri="{FF2B5EF4-FFF2-40B4-BE49-F238E27FC236}">
                <a16:creationId xmlns:a16="http://schemas.microsoft.com/office/drawing/2014/main" id="{5BDB1C4E-456F-43E3-A639-6A294F4D1EF8}"/>
              </a:ext>
            </a:extLst>
          </p:cNvPr>
          <p:cNvSpPr txBox="1"/>
          <p:nvPr/>
        </p:nvSpPr>
        <p:spPr>
          <a:xfrm>
            <a:off x="6387479" y="1480234"/>
            <a:ext cx="4639912" cy="4016484"/>
          </a:xfrm>
          <a:prstGeom prst="rect">
            <a:avLst/>
          </a:prstGeom>
          <a:solidFill>
            <a:schemeClr val="tx1">
              <a:alpha val="50000"/>
            </a:schemeClr>
          </a:solidFill>
        </p:spPr>
        <p:txBody>
          <a:bodyPr wrap="square" rtlCol="0">
            <a:spAutoFit/>
          </a:bodyPr>
          <a:lstStyle/>
          <a:p>
            <a:r>
              <a:rPr lang="nb-NO" sz="3000" i="1" dirty="0">
                <a:solidFill>
                  <a:schemeClr val="bg1"/>
                </a:solidFill>
                <a:effectLst>
                  <a:outerShdw blurRad="38100" dist="38100" dir="2700000" algn="tl">
                    <a:srgbClr val="000000">
                      <a:alpha val="43137"/>
                    </a:srgbClr>
                  </a:outerShdw>
                </a:effectLst>
              </a:rPr>
              <a:t>Støtdempere</a:t>
            </a:r>
          </a:p>
          <a:p>
            <a:pPr marL="285750" indent="-285750">
              <a:buFont typeface="Arial" panose="020B0604020202020204" pitchFamily="34" charset="0"/>
              <a:buChar char="•"/>
            </a:pPr>
            <a:endParaRPr lang="nb-NO" sz="2500" b="1" dirty="0">
              <a:solidFill>
                <a:schemeClr val="bg1"/>
              </a:solidFill>
              <a:effectLst>
                <a:outerShdw blurRad="38100" dist="38100" dir="2700000" algn="tl">
                  <a:srgbClr val="000000">
                    <a:alpha val="43137"/>
                  </a:srgbClr>
                </a:outerShdw>
              </a:effectLst>
            </a:endParaRPr>
          </a:p>
          <a:p>
            <a:pPr marL="342900" indent="-342900">
              <a:buFont typeface="Arial" panose="020B0604020202020204" pitchFamily="34" charset="0"/>
              <a:buChar char="•"/>
            </a:pPr>
            <a:r>
              <a:rPr lang="nb-NO" sz="2500" b="1" dirty="0">
                <a:solidFill>
                  <a:schemeClr val="bg1"/>
                </a:solidFill>
                <a:effectLst>
                  <a:outerShdw blurRad="38100" dist="38100" dir="2700000" algn="tl">
                    <a:srgbClr val="000000">
                      <a:alpha val="43137"/>
                    </a:srgbClr>
                  </a:outerShdw>
                </a:effectLst>
              </a:rPr>
              <a:t>Lav rente</a:t>
            </a:r>
          </a:p>
          <a:p>
            <a:pPr marL="342900" indent="-342900">
              <a:buFont typeface="Arial" panose="020B0604020202020204" pitchFamily="34" charset="0"/>
              <a:buChar char="•"/>
            </a:pPr>
            <a:endParaRPr lang="nb-NO" sz="2500" b="1" dirty="0">
              <a:solidFill>
                <a:schemeClr val="bg1"/>
              </a:solidFill>
              <a:effectLst>
                <a:outerShdw blurRad="38100" dist="38100" dir="2700000" algn="tl">
                  <a:srgbClr val="000000">
                    <a:alpha val="43137"/>
                  </a:srgbClr>
                </a:outerShdw>
              </a:effectLst>
            </a:endParaRPr>
          </a:p>
          <a:p>
            <a:pPr marL="342900" indent="-342900">
              <a:buFont typeface="Arial" panose="020B0604020202020204" pitchFamily="34" charset="0"/>
              <a:buChar char="•"/>
            </a:pPr>
            <a:r>
              <a:rPr lang="nb-NO" sz="2500" b="1" dirty="0">
                <a:solidFill>
                  <a:schemeClr val="bg1"/>
                </a:solidFill>
                <a:effectLst>
                  <a:outerShdw blurRad="38100" dist="38100" dir="2700000" algn="tl">
                    <a:srgbClr val="000000">
                      <a:alpha val="43137"/>
                    </a:srgbClr>
                  </a:outerShdw>
                </a:effectLst>
              </a:rPr>
              <a:t>Økt oljepengebruk</a:t>
            </a:r>
          </a:p>
          <a:p>
            <a:pPr marL="342900" indent="-342900">
              <a:buFont typeface="Arial" panose="020B0604020202020204" pitchFamily="34" charset="0"/>
              <a:buChar char="•"/>
            </a:pPr>
            <a:endParaRPr lang="nb-NO" sz="2500" b="1" dirty="0">
              <a:solidFill>
                <a:schemeClr val="bg1"/>
              </a:solidFill>
              <a:effectLst>
                <a:outerShdw blurRad="38100" dist="38100" dir="2700000" algn="tl">
                  <a:srgbClr val="000000">
                    <a:alpha val="43137"/>
                  </a:srgbClr>
                </a:outerShdw>
              </a:effectLst>
            </a:endParaRPr>
          </a:p>
          <a:p>
            <a:pPr marL="342900" indent="-342900">
              <a:buFont typeface="Arial" panose="020B0604020202020204" pitchFamily="34" charset="0"/>
              <a:buChar char="•"/>
            </a:pPr>
            <a:r>
              <a:rPr lang="nb-NO" sz="2500" b="1" dirty="0">
                <a:solidFill>
                  <a:schemeClr val="bg1"/>
                </a:solidFill>
                <a:effectLst>
                  <a:outerShdw blurRad="38100" dist="38100" dir="2700000" algn="tl">
                    <a:srgbClr val="000000">
                      <a:alpha val="43137"/>
                    </a:srgbClr>
                  </a:outerShdw>
                </a:effectLst>
              </a:rPr>
              <a:t>Svakere valutakurs</a:t>
            </a:r>
          </a:p>
          <a:p>
            <a:pPr marL="342900" indent="-342900">
              <a:buFont typeface="Arial" panose="020B0604020202020204" pitchFamily="34" charset="0"/>
              <a:buChar char="•"/>
            </a:pPr>
            <a:endParaRPr lang="nb-NO" sz="2500" b="1" dirty="0">
              <a:solidFill>
                <a:schemeClr val="bg1"/>
              </a:solidFill>
              <a:effectLst>
                <a:outerShdw blurRad="38100" dist="38100" dir="2700000" algn="tl">
                  <a:srgbClr val="000000">
                    <a:alpha val="43137"/>
                  </a:srgbClr>
                </a:outerShdw>
              </a:effectLst>
            </a:endParaRPr>
          </a:p>
          <a:p>
            <a:pPr marL="342900" indent="-342900">
              <a:buFont typeface="Arial" panose="020B0604020202020204" pitchFamily="34" charset="0"/>
              <a:buChar char="•"/>
            </a:pPr>
            <a:r>
              <a:rPr lang="nb-NO" sz="2500" b="1" dirty="0">
                <a:solidFill>
                  <a:schemeClr val="bg1"/>
                </a:solidFill>
                <a:effectLst>
                  <a:outerShdw blurRad="38100" dist="38100" dir="2700000" algn="tl">
                    <a:srgbClr val="000000">
                      <a:alpha val="43137"/>
                    </a:srgbClr>
                  </a:outerShdw>
                </a:effectLst>
              </a:rPr>
              <a:t>Koronavaksine</a:t>
            </a:r>
          </a:p>
          <a:p>
            <a:pPr marL="342900" indent="-342900">
              <a:buFont typeface="Arial" panose="020B0604020202020204" pitchFamily="34" charset="0"/>
              <a:buChar char="•"/>
            </a:pPr>
            <a:endParaRPr lang="nb-NO" sz="2500" b="1" dirty="0">
              <a:solidFill>
                <a:schemeClr val="bg1"/>
              </a:solidFill>
              <a:effectLst>
                <a:outerShdw blurRad="38100" dist="38100" dir="2700000" algn="tl">
                  <a:srgbClr val="000000">
                    <a:alpha val="43137"/>
                  </a:srgbClr>
                </a:outerShdw>
              </a:effectLst>
            </a:endParaRPr>
          </a:p>
        </p:txBody>
      </p:sp>
      <p:sp>
        <p:nvSpPr>
          <p:cNvPr id="6" name="Tittel 4">
            <a:extLst>
              <a:ext uri="{FF2B5EF4-FFF2-40B4-BE49-F238E27FC236}">
                <a16:creationId xmlns:a16="http://schemas.microsoft.com/office/drawing/2014/main" id="{6BB8CCC9-D900-4946-A00D-B095A6B458C5}"/>
              </a:ext>
            </a:extLst>
          </p:cNvPr>
          <p:cNvSpPr txBox="1">
            <a:spLocks/>
          </p:cNvSpPr>
          <p:nvPr/>
        </p:nvSpPr>
        <p:spPr>
          <a:xfrm>
            <a:off x="1277762" y="458349"/>
            <a:ext cx="9486246" cy="512618"/>
          </a:xfrm>
          <a:prstGeom prst="rect">
            <a:avLst/>
          </a:prstGeom>
        </p:spPr>
        <p:txBody>
          <a:bodyPr vert="horz" wrap="square" lIns="0" tIns="0" rIns="0" bIns="0" rtlCol="0" anchor="t" anchorCtr="0">
            <a:noAutofit/>
          </a:bodyPr>
          <a:lstStyle>
            <a:lvl1pPr algn="l" defTabSz="342769" rtl="0" eaLnBrk="1" latinLnBrk="0" hangingPunct="1">
              <a:lnSpc>
                <a:spcPct val="80000"/>
              </a:lnSpc>
              <a:spcBef>
                <a:spcPct val="0"/>
              </a:spcBef>
              <a:buNone/>
              <a:defRPr sz="4700" b="1" kern="1200">
                <a:solidFill>
                  <a:schemeClr val="bg1"/>
                </a:solidFill>
                <a:latin typeface="+mj-lt"/>
                <a:ea typeface="+mj-ea"/>
                <a:cs typeface="+mj-cs"/>
              </a:defRPr>
            </a:lvl1pPr>
          </a:lstStyle>
          <a:p>
            <a:r>
              <a:rPr lang="nb-NO" sz="4500" dirty="0">
                <a:latin typeface="Calibri" charset="0"/>
                <a:ea typeface="Calibri" charset="0"/>
                <a:cs typeface="Calibri" charset="0"/>
              </a:rPr>
              <a:t>Risiko, usikkerhet og støtdempere</a:t>
            </a:r>
          </a:p>
        </p:txBody>
      </p:sp>
    </p:spTree>
    <p:extLst>
      <p:ext uri="{BB962C8B-B14F-4D97-AF65-F5344CB8AC3E}">
        <p14:creationId xmlns:p14="http://schemas.microsoft.com/office/powerpoint/2010/main" val="24053367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bg/>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5">
                                            <p:bg/>
                                          </p:spTgt>
                                        </p:tgtEl>
                                        <p:attrNameLst>
                                          <p:attrName>style.visibility</p:attrName>
                                        </p:attrNameLst>
                                      </p:cBhvr>
                                      <p:to>
                                        <p:strVal val="visible"/>
                                      </p:to>
                                    </p:set>
                                    <p:animEffect transition="in" filter="fade">
                                      <p:cBhvr>
                                        <p:cTn id="31" dur="500"/>
                                        <p:tgtEl>
                                          <p:spTgt spid="5">
                                            <p:bg/>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5">
                                            <p:txEl>
                                              <p:pRg st="0" end="0"/>
                                            </p:txEl>
                                          </p:spTgt>
                                        </p:tgtEl>
                                        <p:attrNameLst>
                                          <p:attrName>style.visibility</p:attrName>
                                        </p:attrNameLst>
                                      </p:cBhvr>
                                      <p:to>
                                        <p:strVal val="visible"/>
                                      </p:to>
                                    </p:set>
                                    <p:animEffect transition="in" filter="fade">
                                      <p:cBhvr>
                                        <p:cTn id="36" dur="500"/>
                                        <p:tgtEl>
                                          <p:spTgt spid="5">
                                            <p:txEl>
                                              <p:pRg st="0" end="0"/>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5">
                                            <p:txEl>
                                              <p:pRg st="2" end="2"/>
                                            </p:txEl>
                                          </p:spTgt>
                                        </p:tgtEl>
                                        <p:attrNameLst>
                                          <p:attrName>style.visibility</p:attrName>
                                        </p:attrNameLst>
                                      </p:cBhvr>
                                      <p:to>
                                        <p:strVal val="visible"/>
                                      </p:to>
                                    </p:set>
                                    <p:animEffect transition="in" filter="fade">
                                      <p:cBhvr>
                                        <p:cTn id="41" dur="500"/>
                                        <p:tgtEl>
                                          <p:spTgt spid="5">
                                            <p:txEl>
                                              <p:pRg st="2" end="2"/>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5">
                                            <p:txEl>
                                              <p:pRg st="4" end="4"/>
                                            </p:txEl>
                                          </p:spTgt>
                                        </p:tgtEl>
                                        <p:attrNameLst>
                                          <p:attrName>style.visibility</p:attrName>
                                        </p:attrNameLst>
                                      </p:cBhvr>
                                      <p:to>
                                        <p:strVal val="visible"/>
                                      </p:to>
                                    </p:set>
                                    <p:animEffect transition="in" filter="fade">
                                      <p:cBhvr>
                                        <p:cTn id="46" dur="500"/>
                                        <p:tgtEl>
                                          <p:spTgt spid="5">
                                            <p:txEl>
                                              <p:pRg st="4" end="4"/>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5">
                                            <p:txEl>
                                              <p:pRg st="6" end="6"/>
                                            </p:txEl>
                                          </p:spTgt>
                                        </p:tgtEl>
                                        <p:attrNameLst>
                                          <p:attrName>style.visibility</p:attrName>
                                        </p:attrNameLst>
                                      </p:cBhvr>
                                      <p:to>
                                        <p:strVal val="visible"/>
                                      </p:to>
                                    </p:set>
                                    <p:animEffect transition="in" filter="fade">
                                      <p:cBhvr>
                                        <p:cTn id="51" dur="500"/>
                                        <p:tgtEl>
                                          <p:spTgt spid="5">
                                            <p:txEl>
                                              <p:pRg st="6" end="6"/>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grpId="0" nodeType="clickEffect">
                                  <p:stCondLst>
                                    <p:cond delay="0"/>
                                  </p:stCondLst>
                                  <p:childTnLst>
                                    <p:set>
                                      <p:cBhvr>
                                        <p:cTn id="55" dur="1" fill="hold">
                                          <p:stCondLst>
                                            <p:cond delay="0"/>
                                          </p:stCondLst>
                                        </p:cTn>
                                        <p:tgtEl>
                                          <p:spTgt spid="5">
                                            <p:txEl>
                                              <p:pRg st="8" end="8"/>
                                            </p:txEl>
                                          </p:spTgt>
                                        </p:tgtEl>
                                        <p:attrNameLst>
                                          <p:attrName>style.visibility</p:attrName>
                                        </p:attrNameLst>
                                      </p:cBhvr>
                                      <p:to>
                                        <p:strVal val="visible"/>
                                      </p:to>
                                    </p:set>
                                    <p:animEffect transition="in" filter="fade">
                                      <p:cBhvr>
                                        <p:cTn id="56" dur="500"/>
                                        <p:tgtEl>
                                          <p:spTgt spid="5">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animBg="1"/>
      <p:bldP spid="5" grpId="0" build="p"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lassholder for bilde 6" descr="Et bilde som inneholder utendørs, gress, fjell, felt&#10;&#10;Automatisk generert beskrivelse">
            <a:extLst>
              <a:ext uri="{FF2B5EF4-FFF2-40B4-BE49-F238E27FC236}">
                <a16:creationId xmlns:a16="http://schemas.microsoft.com/office/drawing/2014/main" id="{4E7C2B1D-2322-4B00-B2B3-AFC2E5A0C06C}"/>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p:pic>
      <p:sp>
        <p:nvSpPr>
          <p:cNvPr id="3" name="Plassholder for tekst 2">
            <a:extLst>
              <a:ext uri="{FF2B5EF4-FFF2-40B4-BE49-F238E27FC236}">
                <a16:creationId xmlns:a16="http://schemas.microsoft.com/office/drawing/2014/main" id="{9ACED880-2142-48AB-B90E-DFB19A5318EF}"/>
              </a:ext>
            </a:extLst>
          </p:cNvPr>
          <p:cNvSpPr>
            <a:spLocks noGrp="1"/>
          </p:cNvSpPr>
          <p:nvPr>
            <p:ph type="body" sz="quarter" idx="15"/>
          </p:nvPr>
        </p:nvSpPr>
        <p:spPr/>
        <p:txBody>
          <a:bodyPr/>
          <a:lstStyle/>
          <a:p>
            <a:endParaRPr lang="nb-NO"/>
          </a:p>
        </p:txBody>
      </p:sp>
      <p:sp>
        <p:nvSpPr>
          <p:cNvPr id="8" name="Plassholder for tekst 4">
            <a:extLst>
              <a:ext uri="{FF2B5EF4-FFF2-40B4-BE49-F238E27FC236}">
                <a16:creationId xmlns:a16="http://schemas.microsoft.com/office/drawing/2014/main" id="{E00F9F52-7B7B-4E9D-9522-EC2F67BD9FE3}"/>
              </a:ext>
            </a:extLst>
          </p:cNvPr>
          <p:cNvSpPr txBox="1">
            <a:spLocks/>
          </p:cNvSpPr>
          <p:nvPr/>
        </p:nvSpPr>
        <p:spPr>
          <a:xfrm>
            <a:off x="299092" y="2562600"/>
            <a:ext cx="11593815" cy="1089529"/>
          </a:xfrm>
          <a:prstGeom prst="rect">
            <a:avLst/>
          </a:prstGeom>
        </p:spPr>
        <p:txBody>
          <a:bodyPr vert="horz" lIns="91440" tIns="45720" rIns="91440" bIns="45720" rtlCol="0">
            <a:spAutoFit/>
          </a:bodyPr>
          <a:lstStyle>
            <a:lvl1pPr marL="0" indent="0" algn="r" defTabSz="914400" rtl="0" eaLnBrk="1" latinLnBrk="0" hangingPunct="1">
              <a:lnSpc>
                <a:spcPct val="90000"/>
              </a:lnSpc>
              <a:spcBef>
                <a:spcPts val="0"/>
              </a:spcBef>
              <a:spcAft>
                <a:spcPts val="0"/>
              </a:spcAft>
              <a:buFont typeface="Arial" panose="020B0604020202020204" pitchFamily="34" charset="0"/>
              <a:buNone/>
              <a:defRPr sz="4874" b="1" kern="1200" baseline="0">
                <a:solidFill>
                  <a:schemeClr val="bg1"/>
                </a:solidFill>
                <a:latin typeface="+mn-lt"/>
                <a:ea typeface="+mn-ea"/>
                <a:cs typeface="+mn-cs"/>
              </a:defRPr>
            </a:lvl1pPr>
            <a:lvl2pPr marL="296000" indent="0" algn="r" defTabSz="914400" rtl="0" eaLnBrk="1" latinLnBrk="0" hangingPunct="1">
              <a:lnSpc>
                <a:spcPct val="100000"/>
              </a:lnSpc>
              <a:spcBef>
                <a:spcPts val="500"/>
              </a:spcBef>
              <a:buFont typeface="Arial" panose="020B0604020202020204" pitchFamily="34" charset="0"/>
              <a:buNone/>
              <a:defRPr sz="3375"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nb-NO" sz="3600" dirty="0">
                <a:solidFill>
                  <a:schemeClr val="tx1"/>
                </a:solidFill>
              </a:rPr>
              <a:t>Markert fall i aktivitet, fortsatt betydelig usikkerhet </a:t>
            </a:r>
          </a:p>
          <a:p>
            <a:pPr algn="ctr"/>
            <a:r>
              <a:rPr lang="nb-NO" sz="3600" dirty="0">
                <a:solidFill>
                  <a:schemeClr val="tx1"/>
                </a:solidFill>
              </a:rPr>
              <a:t>og lave forventninger for 2021</a:t>
            </a:r>
            <a:endParaRPr lang="nb-NO" sz="2000" b="0" i="1" dirty="0">
              <a:solidFill>
                <a:schemeClr val="tx1"/>
              </a:solidFill>
            </a:endParaRPr>
          </a:p>
        </p:txBody>
      </p:sp>
      <p:pic>
        <p:nvPicPr>
          <p:cNvPr id="4" name="Bilde 3" descr="Et bilde som inneholder tekst&#10;&#10;Automatisk generert beskrivelse">
            <a:extLst>
              <a:ext uri="{FF2B5EF4-FFF2-40B4-BE49-F238E27FC236}">
                <a16:creationId xmlns:a16="http://schemas.microsoft.com/office/drawing/2014/main" id="{FEBF670F-62B9-44BE-B23D-048427D6EE5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9092" y="5276629"/>
            <a:ext cx="4239217" cy="1581371"/>
          </a:xfrm>
          <a:prstGeom prst="rect">
            <a:avLst/>
          </a:prstGeom>
        </p:spPr>
      </p:pic>
    </p:spTree>
    <p:extLst>
      <p:ext uri="{BB962C8B-B14F-4D97-AF65-F5344CB8AC3E}">
        <p14:creationId xmlns:p14="http://schemas.microsoft.com/office/powerpoint/2010/main" val="265214409"/>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1981</TotalTime>
  <Words>2172</Words>
  <Application>Microsoft Office PowerPoint</Application>
  <PresentationFormat>Widescreen</PresentationFormat>
  <Paragraphs>317</Paragraphs>
  <Slides>32</Slides>
  <Notes>5</Notes>
  <HiddenSlides>3</HiddenSlides>
  <MMClips>0</MMClips>
  <ScaleCrop>false</ScaleCrop>
  <HeadingPairs>
    <vt:vector size="6" baseType="variant">
      <vt:variant>
        <vt:lpstr>Brukte skrifter</vt:lpstr>
      </vt:variant>
      <vt:variant>
        <vt:i4>3</vt:i4>
      </vt:variant>
      <vt:variant>
        <vt:lpstr>Tema</vt:lpstr>
      </vt:variant>
      <vt:variant>
        <vt:i4>1</vt:i4>
      </vt:variant>
      <vt:variant>
        <vt:lpstr>Lysbildetitler</vt:lpstr>
      </vt:variant>
      <vt:variant>
        <vt:i4>32</vt:i4>
      </vt:variant>
    </vt:vector>
  </HeadingPairs>
  <TitlesOfParts>
    <vt:vector size="36" baseType="lpstr">
      <vt:lpstr>Arial</vt:lpstr>
      <vt:lpstr>Calibri</vt:lpstr>
      <vt:lpstr>Calibri Light</vt:lpstr>
      <vt:lpstr>Office-tema</vt:lpstr>
      <vt:lpstr>PowerPoint-presentasjon</vt:lpstr>
      <vt:lpstr>Verden og Norge kraftig påvirket av korona</vt:lpstr>
      <vt:lpstr>Korona ga kraftig fall i verdensøkonomien (særlig Europa og industrialiserte land), har kommet noe opp, men fortsatt høy smitte demper vekst og øker usikkerheten</vt:lpstr>
      <vt:lpstr>Norsk økonomi – kraftig nedgang og høy arbeidsledighet ifm korona, men har bedret seg noe fra bunnen i april</vt:lpstr>
      <vt:lpstr>Høy arbeidsledighet og store forskjeller</vt:lpstr>
      <vt:lpstr>Noen faktorer demper nedturen i Norge</vt:lpstr>
      <vt:lpstr>PowerPoint-presentasjon</vt:lpstr>
      <vt:lpstr>Fall i aktivitet, betydelig usikkerhet og lave forventninger for 2021</vt:lpstr>
      <vt:lpstr>PowerPoint-presentasjon</vt:lpstr>
      <vt:lpstr>Nær sideveis utvikling siste og neste 3 måneder, men store forskjeller</vt:lpstr>
      <vt:lpstr>PowerPoint-presentasjon</vt:lpstr>
      <vt:lpstr>PowerPoint-presentasjon</vt:lpstr>
      <vt:lpstr>PowerPoint-presentasjon</vt:lpstr>
      <vt:lpstr>PowerPoint-presentasjon</vt:lpstr>
      <vt:lpstr>PowerPoint-presentasjon</vt:lpstr>
      <vt:lpstr>PowerPoint-presentasjon</vt:lpstr>
      <vt:lpstr>PowerPoint-presentasjon</vt:lpstr>
      <vt:lpstr>Vi blir rikere (+150%): forbruk dreies fra basis- til «luksus»</vt:lpstr>
      <vt:lpstr>Norge – stabilt vekst i detaljvarer de siste årene</vt:lpstr>
      <vt:lpstr>Stord - varehandel</vt:lpstr>
      <vt:lpstr>Hvordan har samlet handel/forbruk vært så langt under korona (per 20 august)?</vt:lpstr>
      <vt:lpstr>PowerPoint-presentasjon</vt:lpstr>
      <vt:lpstr>Bærekraft er fortsatt viktig</vt:lpstr>
      <vt:lpstr>Omstilling – energibransjen (og andre) har fått flere bein å stå på de siste årene </vt:lpstr>
      <vt:lpstr>PowerPoint-presentasjon</vt:lpstr>
      <vt:lpstr>Fra kraftig nedgang til nær nøytralt i fylkene</vt:lpstr>
      <vt:lpstr>Fylkesvise forskjeller i delindeksene</vt:lpstr>
      <vt:lpstr>PowerPoint-presentasjon</vt:lpstr>
      <vt:lpstr>PowerPoint-presentasjon</vt:lpstr>
      <vt:lpstr>PowerPoint-presentasjon</vt:lpstr>
      <vt:lpstr>PowerPoint-presentasjon</vt:lpstr>
      <vt:lpstr>PowerPoint-presentasjon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Kyrre Martinius Knudsen</dc:creator>
  <cp:lastModifiedBy>Stord Næringsråd</cp:lastModifiedBy>
  <cp:revision>23</cp:revision>
  <dcterms:created xsi:type="dcterms:W3CDTF">2020-10-12T11:14:53Z</dcterms:created>
  <dcterms:modified xsi:type="dcterms:W3CDTF">2020-10-16T10:23:59Z</dcterms:modified>
</cp:coreProperties>
</file>